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921" r:id="rId1"/>
  </p:sldMasterIdLst>
  <p:notesMasterIdLst>
    <p:notesMasterId r:id="rId82"/>
  </p:notesMasterIdLst>
  <p:sldIdLst>
    <p:sldId id="331" r:id="rId2"/>
    <p:sldId id="386" r:id="rId3"/>
    <p:sldId id="308" r:id="rId4"/>
    <p:sldId id="288" r:id="rId5"/>
    <p:sldId id="257" r:id="rId6"/>
    <p:sldId id="387" r:id="rId7"/>
    <p:sldId id="377" r:id="rId8"/>
    <p:sldId id="258" r:id="rId9"/>
    <p:sldId id="363" r:id="rId10"/>
    <p:sldId id="392" r:id="rId11"/>
    <p:sldId id="393" r:id="rId12"/>
    <p:sldId id="394" r:id="rId13"/>
    <p:sldId id="395" r:id="rId14"/>
    <p:sldId id="396" r:id="rId15"/>
    <p:sldId id="397" r:id="rId16"/>
    <p:sldId id="262" r:id="rId17"/>
    <p:sldId id="263" r:id="rId18"/>
    <p:sldId id="264" r:id="rId19"/>
    <p:sldId id="372" r:id="rId20"/>
    <p:sldId id="365" r:id="rId21"/>
    <p:sldId id="265" r:id="rId22"/>
    <p:sldId id="266" r:id="rId23"/>
    <p:sldId id="306" r:id="rId24"/>
    <p:sldId id="267" r:id="rId25"/>
    <p:sldId id="385" r:id="rId26"/>
    <p:sldId id="269" r:id="rId27"/>
    <p:sldId id="383" r:id="rId28"/>
    <p:sldId id="380" r:id="rId29"/>
    <p:sldId id="270" r:id="rId30"/>
    <p:sldId id="335" r:id="rId31"/>
    <p:sldId id="294" r:id="rId32"/>
    <p:sldId id="309" r:id="rId33"/>
    <p:sldId id="370" r:id="rId34"/>
    <p:sldId id="373" r:id="rId35"/>
    <p:sldId id="278" r:id="rId36"/>
    <p:sldId id="296" r:id="rId37"/>
    <p:sldId id="355" r:id="rId38"/>
    <p:sldId id="279" r:id="rId39"/>
    <p:sldId id="356" r:id="rId40"/>
    <p:sldId id="280" r:id="rId41"/>
    <p:sldId id="358" r:id="rId42"/>
    <p:sldId id="374" r:id="rId43"/>
    <p:sldId id="371" r:id="rId44"/>
    <p:sldId id="307" r:id="rId45"/>
    <p:sldId id="334" r:id="rId46"/>
    <p:sldId id="281" r:id="rId47"/>
    <p:sldId id="336" r:id="rId48"/>
    <p:sldId id="282" r:id="rId49"/>
    <p:sldId id="368" r:id="rId50"/>
    <p:sldId id="367" r:id="rId51"/>
    <p:sldId id="283" r:id="rId52"/>
    <p:sldId id="369" r:id="rId53"/>
    <p:sldId id="284" r:id="rId54"/>
    <p:sldId id="285" r:id="rId55"/>
    <p:sldId id="333" r:id="rId56"/>
    <p:sldId id="323" r:id="rId57"/>
    <p:sldId id="359" r:id="rId58"/>
    <p:sldId id="360" r:id="rId59"/>
    <p:sldId id="375" r:id="rId60"/>
    <p:sldId id="304" r:id="rId61"/>
    <p:sldId id="305" r:id="rId62"/>
    <p:sldId id="324" r:id="rId63"/>
    <p:sldId id="338" r:id="rId64"/>
    <p:sldId id="287" r:id="rId65"/>
    <p:sldId id="320" r:id="rId66"/>
    <p:sldId id="384" r:id="rId67"/>
    <p:sldId id="332" r:id="rId68"/>
    <p:sldId id="366" r:id="rId69"/>
    <p:sldId id="337" r:id="rId70"/>
    <p:sldId id="319" r:id="rId71"/>
    <p:sldId id="301" r:id="rId72"/>
    <p:sldId id="302" r:id="rId73"/>
    <p:sldId id="376" r:id="rId74"/>
    <p:sldId id="378" r:id="rId75"/>
    <p:sldId id="362" r:id="rId76"/>
    <p:sldId id="326" r:id="rId77"/>
    <p:sldId id="327" r:id="rId78"/>
    <p:sldId id="328" r:id="rId79"/>
    <p:sldId id="329" r:id="rId80"/>
    <p:sldId id="325" r:id="rId8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2390DB1-87D5-4C60-8DB8-FDF1C80C6A11}">
  <a:tblStyle styleId="{32390DB1-87D5-4C60-8DB8-FDF1C80C6A1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43"/>
    <p:restoredTop sz="94737"/>
  </p:normalViewPr>
  <p:slideViewPr>
    <p:cSldViewPr snapToGrid="0">
      <p:cViewPr varScale="1">
        <p:scale>
          <a:sx n="124" d="100"/>
          <a:sy n="124" d="100"/>
        </p:scale>
        <p:origin x="176" y="4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my.clevelandclinic.org/health/diseases/15227-vestibular-neuritis"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28788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0B27E25D-0274-557B-E90B-B1002C99DC32}"/>
            </a:ext>
          </a:extLst>
        </p:cNvPr>
        <p:cNvGrpSpPr/>
        <p:nvPr/>
      </p:nvGrpSpPr>
      <p:grpSpPr>
        <a:xfrm>
          <a:off x="0" y="0"/>
          <a:ext cx="0" cy="0"/>
          <a:chOff x="0" y="0"/>
          <a:chExt cx="0" cy="0"/>
        </a:xfrm>
      </p:grpSpPr>
      <p:sp>
        <p:nvSpPr>
          <p:cNvPr id="77" name="Google Shape;77;g37ed8f59bec_0_369:notes">
            <a:extLst>
              <a:ext uri="{FF2B5EF4-FFF2-40B4-BE49-F238E27FC236}">
                <a16:creationId xmlns:a16="http://schemas.microsoft.com/office/drawing/2014/main" id="{10740FDD-D3DF-44A7-D8C4-C7462B9D6F9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7ed8f59bec_0_369:notes">
            <a:extLst>
              <a:ext uri="{FF2B5EF4-FFF2-40B4-BE49-F238E27FC236}">
                <a16:creationId xmlns:a16="http://schemas.microsoft.com/office/drawing/2014/main" id="{0C0DF40A-8DDE-5F66-93CF-BC9FC615482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082882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7ed8f59bec_0_3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7ed8f59bec_0_3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dirty="0"/>
              <a:t>You don’t want to send home a patient with chest pain who is having an MI, you don’t want to send home a patient with dizziness who is having an infarction of the brain == in ED we need to know how to recognize the serious acute presentation</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84e9bf5236_0_4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84e9bf5236_0_4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7ed8f59bec_0_4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37ed8f59bec_0_4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https://my.clevelandclinic.org/health/diseases/11858-benign-paroxysmal-positional-vertigo-bppv</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7ed8f59bec_0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7ed8f59bec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Image </a:t>
            </a:r>
            <a:r>
              <a:rPr lang="en" u="sng" dirty="0">
                <a:solidFill>
                  <a:schemeClr val="hlink"/>
                </a:solidFill>
                <a:hlinkClick r:id="rId3"/>
              </a:rPr>
              <a:t>https://my.clevelandclinic.org/health/diseases/15227-vestibular-neuritis</a:t>
            </a:r>
            <a:endParaRPr dirty="0"/>
          </a:p>
          <a:p>
            <a:pPr marL="0" lvl="0" indent="0" algn="l" rtl="0">
              <a:spcBef>
                <a:spcPts val="0"/>
              </a:spcBef>
              <a:spcAft>
                <a:spcPts val="0"/>
              </a:spcAft>
              <a:buNone/>
            </a:pPr>
            <a:endParaRPr dirty="0"/>
          </a:p>
          <a:p>
            <a:pPr marL="457200" lvl="0" indent="-342900" algn="l" rtl="0">
              <a:lnSpc>
                <a:spcPct val="115000"/>
              </a:lnSpc>
              <a:spcBef>
                <a:spcPts val="0"/>
              </a:spcBef>
              <a:spcAft>
                <a:spcPts val="0"/>
              </a:spcAft>
              <a:buClr>
                <a:srgbClr val="595959"/>
              </a:buClr>
              <a:buSzPts val="1800"/>
              <a:buChar char="-"/>
            </a:pPr>
            <a:r>
              <a:rPr lang="en" sz="1800" dirty="0">
                <a:solidFill>
                  <a:srgbClr val="595959"/>
                </a:solidFill>
              </a:rPr>
              <a:t>Causes unidirectional horizontal nystagmus which beats away from the affected ear, is more pronounced with gaze in the direction of the nystagmus</a:t>
            </a:r>
            <a:endParaRPr sz="1800" dirty="0">
              <a:solidFill>
                <a:srgbClr val="595959"/>
              </a:solidFill>
            </a:endParaRPr>
          </a:p>
          <a:p>
            <a:pPr marL="457200" lvl="0" indent="-342900" algn="l" rtl="0">
              <a:lnSpc>
                <a:spcPct val="115000"/>
              </a:lnSpc>
              <a:spcBef>
                <a:spcPts val="0"/>
              </a:spcBef>
              <a:spcAft>
                <a:spcPts val="0"/>
              </a:spcAft>
              <a:buClr>
                <a:srgbClr val="595959"/>
              </a:buClr>
              <a:buSzPts val="1800"/>
              <a:buChar char="-"/>
            </a:pPr>
            <a:r>
              <a:rPr lang="en" sz="1800" dirty="0">
                <a:solidFill>
                  <a:srgbClr val="595959"/>
                </a:solidFill>
              </a:rPr>
              <a:t>Causes an impaired vestibular ocular reflex which can be tested with the head impulse test</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7ed8f59bec_0_4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7ed8f59bec_0_4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7ed8f59bec_0_4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7ed8f59bec_0_4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CA" dirty="0"/>
              <a:t>THESE SHOULD NOT USUALLY BE PRESENT IN ANY OF THE BENIGN CAUSES OF VERTIGO</a:t>
            </a:r>
          </a:p>
          <a:p>
            <a:pPr marL="0" lvl="0" indent="0" algn="l" rtl="0">
              <a:spcBef>
                <a:spcPts val="0"/>
              </a:spcBef>
              <a:spcAft>
                <a:spcPts val="0"/>
              </a:spcAft>
              <a:buNone/>
            </a:pPr>
            <a:r>
              <a:rPr lang="en-CA" dirty="0"/>
              <a:t>Headache/neck pain – consider bleed or vertebral artery dissection, CT/CTA head/neck)</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7ed8f59bec_0_3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7ed8f59bec_0_3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7ed8f59bec_0_3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 name="Google Shape;143;g37ed8f59bec_0_3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7ed8f59bec_0_4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7ed8f59bec_0_4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7ed8f59bec_0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7ed8f59bec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7ed8f59bec_0_4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7ed8f59bec_0_4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37ed8f59bec_0_4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8" name="Google Shape;208;g37ed8f59bec_0_4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7ed8f59bec_0_4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37ed8f59bec_0_4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7ed8f59bec_0_4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7ed8f59bec_0_4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37ed8f59bec_0_4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37ed8f59bec_0_4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7ed8f59bec_0_4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7ed8f59bec_0_4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37ed8f59bec_0_4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9" name="Google Shape;239;g37ed8f59bec_0_4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902279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VN IS UNILATERAL – CATCH UP SACCADE ONLY OCCURS IN ONE DIRECTION</a:t>
            </a:r>
          </a:p>
        </p:txBody>
      </p:sp>
    </p:spTree>
    <p:extLst>
      <p:ext uri="{BB962C8B-B14F-4D97-AF65-F5344CB8AC3E}">
        <p14:creationId xmlns:p14="http://schemas.microsoft.com/office/powerpoint/2010/main" val="22275133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28797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7ed8f59bec_0_4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7ed8f59bec_0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462562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40510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84c962a68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384c962a68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826623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29767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46CCFC4E-F1F9-41FA-FBF8-AB883EB239BB}"/>
            </a:ext>
          </a:extLst>
        </p:cNvPr>
        <p:cNvGrpSpPr/>
        <p:nvPr/>
      </p:nvGrpSpPr>
      <p:grpSpPr>
        <a:xfrm>
          <a:off x="0" y="0"/>
          <a:ext cx="0" cy="0"/>
          <a:chOff x="0" y="0"/>
          <a:chExt cx="0" cy="0"/>
        </a:xfrm>
      </p:grpSpPr>
      <p:sp>
        <p:nvSpPr>
          <p:cNvPr id="77" name="Google Shape;77;g37ed8f59bec_0_369:notes">
            <a:extLst>
              <a:ext uri="{FF2B5EF4-FFF2-40B4-BE49-F238E27FC236}">
                <a16:creationId xmlns:a16="http://schemas.microsoft.com/office/drawing/2014/main" id="{00305B61-B0FD-E8AE-FF5C-DFC3E3EA68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7ed8f59bec_0_369:notes">
            <a:extLst>
              <a:ext uri="{FF2B5EF4-FFF2-40B4-BE49-F238E27FC236}">
                <a16:creationId xmlns:a16="http://schemas.microsoft.com/office/drawing/2014/main" id="{EE62F98F-476F-0E0B-864C-D79EB463CEB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7405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BD6DC294-1146-990F-CCD3-A6C54B55FB8E}"/>
            </a:ext>
          </a:extLst>
        </p:cNvPr>
        <p:cNvGrpSpPr/>
        <p:nvPr/>
      </p:nvGrpSpPr>
      <p:grpSpPr>
        <a:xfrm>
          <a:off x="0" y="0"/>
          <a:ext cx="0" cy="0"/>
          <a:chOff x="0" y="0"/>
          <a:chExt cx="0" cy="0"/>
        </a:xfrm>
      </p:grpSpPr>
      <p:sp>
        <p:nvSpPr>
          <p:cNvPr id="77" name="Google Shape;77;g37ed8f59bec_0_369:notes">
            <a:extLst>
              <a:ext uri="{FF2B5EF4-FFF2-40B4-BE49-F238E27FC236}">
                <a16:creationId xmlns:a16="http://schemas.microsoft.com/office/drawing/2014/main" id="{74C4369B-EA53-80FE-80B8-B83BC3382A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7ed8f59bec_0_369:notes">
            <a:extLst>
              <a:ext uri="{FF2B5EF4-FFF2-40B4-BE49-F238E27FC236}">
                <a16:creationId xmlns:a16="http://schemas.microsoft.com/office/drawing/2014/main" id="{859C7F1B-2C95-52C6-0D1E-E344F16E3A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98164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144F9CB2-8B93-C944-D2F9-0C8B50C38666}"/>
            </a:ext>
          </a:extLst>
        </p:cNvPr>
        <p:cNvGrpSpPr/>
        <p:nvPr/>
      </p:nvGrpSpPr>
      <p:grpSpPr>
        <a:xfrm>
          <a:off x="0" y="0"/>
          <a:ext cx="0" cy="0"/>
          <a:chOff x="0" y="0"/>
          <a:chExt cx="0" cy="0"/>
        </a:xfrm>
      </p:grpSpPr>
      <p:sp>
        <p:nvSpPr>
          <p:cNvPr id="77" name="Google Shape;77;g37ed8f59bec_0_369:notes">
            <a:extLst>
              <a:ext uri="{FF2B5EF4-FFF2-40B4-BE49-F238E27FC236}">
                <a16:creationId xmlns:a16="http://schemas.microsoft.com/office/drawing/2014/main" id="{0F66A887-4D6F-F569-1761-2F545540484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7ed8f59bec_0_369:notes">
            <a:extLst>
              <a:ext uri="{FF2B5EF4-FFF2-40B4-BE49-F238E27FC236}">
                <a16:creationId xmlns:a16="http://schemas.microsoft.com/office/drawing/2014/main" id="{1BCA0278-90CB-6440-02C0-2D898406B9A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65847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34559C50-A6C5-6D5F-E754-93CC8C9E9B18}"/>
            </a:ext>
          </a:extLst>
        </p:cNvPr>
        <p:cNvGrpSpPr/>
        <p:nvPr/>
      </p:nvGrpSpPr>
      <p:grpSpPr>
        <a:xfrm>
          <a:off x="0" y="0"/>
          <a:ext cx="0" cy="0"/>
          <a:chOff x="0" y="0"/>
          <a:chExt cx="0" cy="0"/>
        </a:xfrm>
      </p:grpSpPr>
      <p:sp>
        <p:nvSpPr>
          <p:cNvPr id="77" name="Google Shape;77;g37ed8f59bec_0_369:notes">
            <a:extLst>
              <a:ext uri="{FF2B5EF4-FFF2-40B4-BE49-F238E27FC236}">
                <a16:creationId xmlns:a16="http://schemas.microsoft.com/office/drawing/2014/main" id="{ECC31288-9D5E-A05B-0AFD-EC9E688E1D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7ed8f59bec_0_369:notes">
            <a:extLst>
              <a:ext uri="{FF2B5EF4-FFF2-40B4-BE49-F238E27FC236}">
                <a16:creationId xmlns:a16="http://schemas.microsoft.com/office/drawing/2014/main" id="{BD6C2136-594D-8A26-5ABC-2FC5E8BFD8B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553016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7C80A31E-F007-6959-421D-7696DE305904}"/>
            </a:ext>
          </a:extLst>
        </p:cNvPr>
        <p:cNvGrpSpPr/>
        <p:nvPr/>
      </p:nvGrpSpPr>
      <p:grpSpPr>
        <a:xfrm>
          <a:off x="0" y="0"/>
          <a:ext cx="0" cy="0"/>
          <a:chOff x="0" y="0"/>
          <a:chExt cx="0" cy="0"/>
        </a:xfrm>
      </p:grpSpPr>
      <p:sp>
        <p:nvSpPr>
          <p:cNvPr id="77" name="Google Shape;77;g37ed8f59bec_0_369:notes">
            <a:extLst>
              <a:ext uri="{FF2B5EF4-FFF2-40B4-BE49-F238E27FC236}">
                <a16:creationId xmlns:a16="http://schemas.microsoft.com/office/drawing/2014/main" id="{3FB70429-1078-8C8B-C5EC-906757738A5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7ed8f59bec_0_369:notes">
            <a:extLst>
              <a:ext uri="{FF2B5EF4-FFF2-40B4-BE49-F238E27FC236}">
                <a16:creationId xmlns:a16="http://schemas.microsoft.com/office/drawing/2014/main" id="{4E24AFB1-59D8-2476-5EC6-5C5A39138AD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84774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a:extLst>
            <a:ext uri="{FF2B5EF4-FFF2-40B4-BE49-F238E27FC236}">
              <a16:creationId xmlns:a16="http://schemas.microsoft.com/office/drawing/2014/main" id="{D673E424-D494-AFD4-9B35-7000FDB2568C}"/>
            </a:ext>
          </a:extLst>
        </p:cNvPr>
        <p:cNvGrpSpPr/>
        <p:nvPr/>
      </p:nvGrpSpPr>
      <p:grpSpPr>
        <a:xfrm>
          <a:off x="0" y="0"/>
          <a:ext cx="0" cy="0"/>
          <a:chOff x="0" y="0"/>
          <a:chExt cx="0" cy="0"/>
        </a:xfrm>
      </p:grpSpPr>
      <p:sp>
        <p:nvSpPr>
          <p:cNvPr id="77" name="Google Shape;77;g37ed8f59bec_0_369:notes">
            <a:extLst>
              <a:ext uri="{FF2B5EF4-FFF2-40B4-BE49-F238E27FC236}">
                <a16:creationId xmlns:a16="http://schemas.microsoft.com/office/drawing/2014/main" id="{0235DBD8-5A11-3932-9BCF-3A45E0ECC2C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7ed8f59bec_0_369:notes">
            <a:extLst>
              <a:ext uri="{FF2B5EF4-FFF2-40B4-BE49-F238E27FC236}">
                <a16:creationId xmlns:a16="http://schemas.microsoft.com/office/drawing/2014/main" id="{6E148035-025C-F69E-F71B-81CCB6BFB3B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32235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CC508-F247-F951-C13C-EBB67F6225ED}"/>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D335B70B-E8E2-2A26-8E1B-DB8C62BFC084}"/>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FF71136-7832-79AA-2825-7AFE56A6CB96}"/>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5" name="Footer Placeholder 4">
            <a:extLst>
              <a:ext uri="{FF2B5EF4-FFF2-40B4-BE49-F238E27FC236}">
                <a16:creationId xmlns:a16="http://schemas.microsoft.com/office/drawing/2014/main" id="{F9E6141D-B236-4764-E743-29071C11C4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888FCF-E355-C42D-F60A-518AADC866C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888908356"/>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AC8DD-F92C-F3F5-7672-DB37961A52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CA62D3-BAB1-AEC8-D4C1-F789A4889F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ECE706-19A8-84E4-FC4D-349BBBE3DCC6}"/>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5" name="Footer Placeholder 4">
            <a:extLst>
              <a:ext uri="{FF2B5EF4-FFF2-40B4-BE49-F238E27FC236}">
                <a16:creationId xmlns:a16="http://schemas.microsoft.com/office/drawing/2014/main" id="{93AFE3D8-59C4-FA05-A56D-61F2B10E90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653CCE-2216-1A7C-C5A2-166688EC24B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4405692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B4FE04D-2B0D-9392-8194-98EF20E8C0E8}"/>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3F71370-583C-EE36-5CDA-E77682DAD7D7}"/>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BCA5E8-8CC0-6D13-7047-CC5602F4AD36}"/>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5" name="Footer Placeholder 4">
            <a:extLst>
              <a:ext uri="{FF2B5EF4-FFF2-40B4-BE49-F238E27FC236}">
                <a16:creationId xmlns:a16="http://schemas.microsoft.com/office/drawing/2014/main" id="{BBAAC151-55AB-18F6-7C75-3E06A8B12F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5BECA5-2473-75DC-7058-3D2973A4A2E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2080432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78768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AC324-7CE6-074F-9677-D9B892ADD7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BB11DD-3D3E-4843-3361-4B4F290616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9F1254-4D54-D007-D157-485728A82E79}"/>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5" name="Footer Placeholder 4">
            <a:extLst>
              <a:ext uri="{FF2B5EF4-FFF2-40B4-BE49-F238E27FC236}">
                <a16:creationId xmlns:a16="http://schemas.microsoft.com/office/drawing/2014/main" id="{6321B55C-D504-26D8-2BF9-2B605FDAE2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1F536C-A55D-B5A4-A44A-651EA073E2F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71263426"/>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9AF7A-0E0B-D6B7-6E0A-1C996A7C5742}"/>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E1C35AC-EC25-1180-C75B-02280E0E7A7C}"/>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455086-3C16-12EA-311B-EE9049763A5E}"/>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5" name="Footer Placeholder 4">
            <a:extLst>
              <a:ext uri="{FF2B5EF4-FFF2-40B4-BE49-F238E27FC236}">
                <a16:creationId xmlns:a16="http://schemas.microsoft.com/office/drawing/2014/main" id="{51EE0A94-27D7-9A9A-2069-F3D3ADEC9A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DA8924-CE31-CDC7-D1C8-EA6B59C74E7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6564516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7FDA0-44D8-3447-3C34-3AC56D9B7D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253C5F-159D-9CB4-DCA4-AA125FD65C43}"/>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EB5E59-7EED-A0D2-6D5E-B644EB779338}"/>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255A830-185C-068B-AD0E-161D6BABD995}"/>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6" name="Footer Placeholder 5">
            <a:extLst>
              <a:ext uri="{FF2B5EF4-FFF2-40B4-BE49-F238E27FC236}">
                <a16:creationId xmlns:a16="http://schemas.microsoft.com/office/drawing/2014/main" id="{65DCAAA7-9199-306C-1301-E6FC9AC2D0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3CCA99-8986-B4EE-232A-5014A06A867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719624584"/>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D0270-D168-055A-41CC-3A0E132B62BD}"/>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995584A3-E72E-DF0C-ECBF-0535B943371E}"/>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D0F9803-0B46-7801-79FF-2F87EBB17A81}"/>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5BC2F9E-C2B2-45CA-1E42-CB7369514072}"/>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58A381D-458B-7F8A-1E44-BA13B1C4B72F}"/>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BBC0C-F5CF-B50F-6108-2CECE9F74999}"/>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8" name="Footer Placeholder 7">
            <a:extLst>
              <a:ext uri="{FF2B5EF4-FFF2-40B4-BE49-F238E27FC236}">
                <a16:creationId xmlns:a16="http://schemas.microsoft.com/office/drawing/2014/main" id="{D2271BC6-DA5A-ECA7-78A8-03F1B6968E6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17D78E-5CC7-804F-CC0C-512CB00B57D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70884009"/>
      </p:ext>
    </p:extLst>
  </p:cSld>
  <p:clrMapOvr>
    <a:masterClrMapping/>
  </p:clrMapOvr>
  <p:hf sldNum="0"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E94C1-A79B-93AF-2ECD-28DC0D1490D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584FCD-D0E3-0DBF-9FF5-BE48DEF1CDCD}"/>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4" name="Footer Placeholder 3">
            <a:extLst>
              <a:ext uri="{FF2B5EF4-FFF2-40B4-BE49-F238E27FC236}">
                <a16:creationId xmlns:a16="http://schemas.microsoft.com/office/drawing/2014/main" id="{DE45154B-8488-7C43-9F94-4DFAB29A1B4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B4626A-C763-EC33-039A-779F5DAE498D}"/>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19259348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4E4110E-5791-C147-FBD4-D47DE45552F2}"/>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3" name="Footer Placeholder 2">
            <a:extLst>
              <a:ext uri="{FF2B5EF4-FFF2-40B4-BE49-F238E27FC236}">
                <a16:creationId xmlns:a16="http://schemas.microsoft.com/office/drawing/2014/main" id="{4C12F9FC-32F7-3D7D-3679-2906A3C0D53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63F668A-5CAA-4EEB-5F12-2D4C463F816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918530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7C047-AD0E-A0A5-6466-A64D2594D49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F2EAFD5F-6C2B-D896-B643-061C49CA1F9E}"/>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9EF4483-F653-C6C6-51A6-44A253C22E7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1BF5A54-1135-5105-0285-8F4D5AC6F2A9}"/>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6" name="Footer Placeholder 5">
            <a:extLst>
              <a:ext uri="{FF2B5EF4-FFF2-40B4-BE49-F238E27FC236}">
                <a16:creationId xmlns:a16="http://schemas.microsoft.com/office/drawing/2014/main" id="{5BD7CE36-3F7C-3F69-A0C6-1A1DF3337A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86E286-087B-45BD-D700-C26252E802F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25097290"/>
      </p:ext>
    </p:extLst>
  </p:cSld>
  <p:clrMapOvr>
    <a:masterClrMapping/>
  </p:clrMapOvr>
  <p:hf sldNum="0"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7E2D2-10C8-7497-BA78-21EC97F6869C}"/>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4E29C9D6-5CF4-82CB-6D40-D0587DEBE24C}"/>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0DAA1D98-9EF1-EB3E-B174-7C938458BF7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4A079EB-9633-3B27-FC10-E11055F6AF72}"/>
              </a:ext>
            </a:extLst>
          </p:cNvPr>
          <p:cNvSpPr>
            <a:spLocks noGrp="1"/>
          </p:cNvSpPr>
          <p:nvPr>
            <p:ph type="dt" sz="half" idx="10"/>
          </p:nvPr>
        </p:nvSpPr>
        <p:spPr/>
        <p:txBody>
          <a:bodyPr/>
          <a:lstStyle/>
          <a:p>
            <a:fld id="{DBBD8994-5725-1444-B327-8E52442E92B3}" type="datetimeFigureOut">
              <a:rPr lang="en-US" smtClean="0"/>
              <a:t>7/17/26</a:t>
            </a:fld>
            <a:endParaRPr lang="en-US"/>
          </a:p>
        </p:txBody>
      </p:sp>
      <p:sp>
        <p:nvSpPr>
          <p:cNvPr id="6" name="Footer Placeholder 5">
            <a:extLst>
              <a:ext uri="{FF2B5EF4-FFF2-40B4-BE49-F238E27FC236}">
                <a16:creationId xmlns:a16="http://schemas.microsoft.com/office/drawing/2014/main" id="{2F72501B-7392-5B78-BB44-EDBCD9B540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A5145BD-D278-BE14-8AF5-3570A3A48E5E}"/>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1050290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725297-3599-1F2D-D5F3-E600E9C27DA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3F6351-0C29-2928-B3A9-6BDA4D0E3799}"/>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E50483-5EA3-27C0-D7A3-12A59B24C146}"/>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DBBD8994-5725-1444-B327-8E52442E92B3}" type="datetimeFigureOut">
              <a:rPr lang="en-US" smtClean="0"/>
              <a:t>7/17/26</a:t>
            </a:fld>
            <a:endParaRPr lang="en-US"/>
          </a:p>
        </p:txBody>
      </p:sp>
      <p:sp>
        <p:nvSpPr>
          <p:cNvPr id="5" name="Footer Placeholder 4">
            <a:extLst>
              <a:ext uri="{FF2B5EF4-FFF2-40B4-BE49-F238E27FC236}">
                <a16:creationId xmlns:a16="http://schemas.microsoft.com/office/drawing/2014/main" id="{3D392C89-3A08-1D63-6598-6F3C438293E5}"/>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E834B53-A98C-1541-7D3D-B738ED4F7082}"/>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46023916"/>
      </p:ext>
    </p:extLst>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 id="2147483928" r:id="rId7"/>
    <p:sldLayoutId id="2147483929" r:id="rId8"/>
    <p:sldLayoutId id="2147483930" r:id="rId9"/>
    <p:sldLayoutId id="2147483931" r:id="rId10"/>
    <p:sldLayoutId id="2147483932" r:id="rId11"/>
    <p:sldLayoutId id="2147483933"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3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35.png"/></Relationships>
</file>

<file path=ppt/slides/_rels/slide5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37.png"/></Relationships>
</file>

<file path=ppt/slides/_rels/slide5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39.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8.mp4"/><Relationship Id="rId1" Type="http://schemas.microsoft.com/office/2007/relationships/media" Target="../media/media8.mp4"/><Relationship Id="rId4" Type="http://schemas.openxmlformats.org/officeDocument/2006/relationships/image" Target="../media/image40.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hyperlink" Target="https://doi-org.libaccess.lib.mcmaster.ca/10.1007/s00415-026-13641-3"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hyperlink" Target="https://www.youtube.com/watch?v=7ePecb9azS4" TargetMode="Externa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hyperlink" Target="https://youtu.be/kvVnEsGVLUY?si=XcO8sliRAL1yRuG4&amp;t=120" TargetMode="Externa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hyperlink" Target="https://youtu.be/VRjRTnIw9YE?si=geK5KKaGFfZgemue&amp;t=231" TargetMode="Externa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hyperlink" Target="https://youtu.be/lkjWjFSVFGM?si=Ol8MmE5VhTtQOojt&amp;t=340" TargetMode="External"/><Relationship Id="rId2" Type="http://schemas.openxmlformats.org/officeDocument/2006/relationships/hyperlink" Target="https://youtu.be/-VXwD2nskhQ?si=-h16dXI5CJIftcqW&amp;t=161"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hyperlink" Target="https://www.youtube.com/watch?v=2Ej3jwgvwMU"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C7467-659C-7F37-6C84-28702A1E02A5}"/>
              </a:ext>
            </a:extLst>
          </p:cNvPr>
          <p:cNvSpPr>
            <a:spLocks noGrp="1"/>
          </p:cNvSpPr>
          <p:nvPr>
            <p:ph type="ctrTitle"/>
          </p:nvPr>
        </p:nvSpPr>
        <p:spPr>
          <a:xfrm>
            <a:off x="1" y="717529"/>
            <a:ext cx="5714999" cy="1790700"/>
          </a:xfrm>
        </p:spPr>
        <p:txBody>
          <a:bodyPr>
            <a:normAutofit fontScale="90000"/>
          </a:bodyPr>
          <a:lstStyle/>
          <a:p>
            <a:r>
              <a:rPr lang="en-US" sz="5300" dirty="0"/>
              <a:t>Vertigo </a:t>
            </a:r>
            <a:r>
              <a:rPr lang="en-US" sz="5300" dirty="0" err="1"/>
              <a:t>Mythbusters</a:t>
            </a:r>
            <a:br>
              <a:rPr lang="en-US" dirty="0"/>
            </a:br>
            <a:r>
              <a:rPr lang="en-US" sz="4000" dirty="0"/>
              <a:t>A Straightforward Approach To Vertigo</a:t>
            </a:r>
          </a:p>
        </p:txBody>
      </p:sp>
      <p:sp>
        <p:nvSpPr>
          <p:cNvPr id="3" name="Subtitle 2">
            <a:extLst>
              <a:ext uri="{FF2B5EF4-FFF2-40B4-BE49-F238E27FC236}">
                <a16:creationId xmlns:a16="http://schemas.microsoft.com/office/drawing/2014/main" id="{185DF176-FBA7-52FF-89FD-01E78DCD72C2}"/>
              </a:ext>
            </a:extLst>
          </p:cNvPr>
          <p:cNvSpPr>
            <a:spLocks noGrp="1"/>
          </p:cNvSpPr>
          <p:nvPr>
            <p:ph type="subTitle" idx="1"/>
          </p:nvPr>
        </p:nvSpPr>
        <p:spPr>
          <a:xfrm>
            <a:off x="-1471612" y="2737244"/>
            <a:ext cx="6858000" cy="1241822"/>
          </a:xfrm>
        </p:spPr>
        <p:txBody>
          <a:bodyPr/>
          <a:lstStyle/>
          <a:p>
            <a:r>
              <a:rPr lang="en-US" dirty="0"/>
              <a:t>           Matthew McArthur CCFP(EM)</a:t>
            </a:r>
          </a:p>
        </p:txBody>
      </p:sp>
      <p:pic>
        <p:nvPicPr>
          <p:cNvPr id="3074" name="Picture 2" descr="MythBusters (TV Series 2003–2018) - IMDb">
            <a:extLst>
              <a:ext uri="{FF2B5EF4-FFF2-40B4-BE49-F238E27FC236}">
                <a16:creationId xmlns:a16="http://schemas.microsoft.com/office/drawing/2014/main" id="{41E27D9F-B4FB-8920-995A-1B37943751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0"/>
            <a:ext cx="3429000" cy="51435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Feeling Dizzy? — NeuroLab 360">
            <a:extLst>
              <a:ext uri="{FF2B5EF4-FFF2-40B4-BE49-F238E27FC236}">
                <a16:creationId xmlns:a16="http://schemas.microsoft.com/office/drawing/2014/main" id="{D773636E-BB38-04EB-80A9-B210C9C7A1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0287" y="3195274"/>
            <a:ext cx="2757488" cy="1705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5237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B6844BB7-C233-6E2D-3AD1-708614139ED4}"/>
            </a:ext>
          </a:extLst>
        </p:cNvPr>
        <p:cNvGrpSpPr/>
        <p:nvPr/>
      </p:nvGrpSpPr>
      <p:grpSpPr>
        <a:xfrm>
          <a:off x="0" y="0"/>
          <a:ext cx="0" cy="0"/>
          <a:chOff x="0" y="0"/>
          <a:chExt cx="0" cy="0"/>
        </a:xfrm>
      </p:grpSpPr>
      <p:sp>
        <p:nvSpPr>
          <p:cNvPr id="80" name="Google Shape;80;p17">
            <a:extLst>
              <a:ext uri="{FF2B5EF4-FFF2-40B4-BE49-F238E27FC236}">
                <a16:creationId xmlns:a16="http://schemas.microsoft.com/office/drawing/2014/main" id="{383FE9DD-4698-1E7B-61BC-65B4C94D93A4}"/>
              </a:ext>
            </a:extLst>
          </p:cNvPr>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Differential for Acute Dizziness</a:t>
            </a:r>
            <a:endParaRPr dirty="0"/>
          </a:p>
        </p:txBody>
      </p:sp>
      <p:sp>
        <p:nvSpPr>
          <p:cNvPr id="81" name="Google Shape;81;p17">
            <a:extLst>
              <a:ext uri="{FF2B5EF4-FFF2-40B4-BE49-F238E27FC236}">
                <a16:creationId xmlns:a16="http://schemas.microsoft.com/office/drawing/2014/main" id="{A8D845CE-927E-D22D-9934-1187429EDCC6}"/>
              </a:ext>
            </a:extLst>
          </p:cNvPr>
          <p:cNvSpPr txBox="1">
            <a:spLocks noGrp="1"/>
          </p:cNvSpPr>
          <p:nvPr>
            <p:ph type="body" idx="1"/>
          </p:nvPr>
        </p:nvSpPr>
        <p:spPr>
          <a:prstGeom prst="rect">
            <a:avLst/>
          </a:prstGeom>
        </p:spPr>
        <p:txBody>
          <a:bodyPr spcFirstLastPara="1" wrap="square" lIns="91425" tIns="91425" rIns="91425" bIns="91425" anchor="t" anchorCtr="0">
            <a:normAutofit fontScale="92500" lnSpcReduction="20000"/>
          </a:bodyPr>
          <a:lstStyle/>
          <a:p>
            <a:pPr marL="457200" lvl="0" indent="-342900" algn="l" rtl="0">
              <a:spcBef>
                <a:spcPts val="0"/>
              </a:spcBef>
              <a:spcAft>
                <a:spcPts val="0"/>
              </a:spcAft>
              <a:buSzPts val="1800"/>
              <a:buAutoNum type="arabicParenR"/>
            </a:pPr>
            <a:r>
              <a:rPr lang="en" b="1" dirty="0"/>
              <a:t>Presyncope</a:t>
            </a:r>
            <a:endParaRPr lang="en-CA" b="1" dirty="0"/>
          </a:p>
          <a:p>
            <a:pPr marL="914400" lvl="1" indent="-317500" algn="l" rtl="0">
              <a:spcBef>
                <a:spcPts val="0"/>
              </a:spcBef>
              <a:spcAft>
                <a:spcPts val="0"/>
              </a:spcAft>
              <a:buSzPts val="1400"/>
              <a:buAutoNum type="alphaLcParenR"/>
            </a:pPr>
            <a:r>
              <a:rPr lang="en-CA" dirty="0"/>
              <a:t>Orthostatic, vasovagal, cardiac, </a:t>
            </a:r>
            <a:r>
              <a:rPr lang="en-CA" dirty="0" err="1"/>
              <a:t>etc</a:t>
            </a:r>
            <a:r>
              <a:rPr lang="en-CA" dirty="0"/>
              <a:t>…</a:t>
            </a:r>
            <a:endParaRPr lang="en-CA" b="1" dirty="0"/>
          </a:p>
          <a:p>
            <a:pPr marL="457200" lvl="0" indent="-342900" algn="l" rtl="0">
              <a:spcBef>
                <a:spcPts val="0"/>
              </a:spcBef>
              <a:spcAft>
                <a:spcPts val="0"/>
              </a:spcAft>
              <a:buSzPts val="1800"/>
              <a:buAutoNum type="arabicParenR"/>
            </a:pPr>
            <a:r>
              <a:rPr lang="en" b="1" dirty="0"/>
              <a:t>Central Causes of Dizziness</a:t>
            </a:r>
            <a:endParaRPr b="1" dirty="0"/>
          </a:p>
          <a:p>
            <a:pPr marL="914400" lvl="1" indent="-317500" algn="l" rtl="0">
              <a:spcBef>
                <a:spcPts val="0"/>
              </a:spcBef>
              <a:spcAft>
                <a:spcPts val="0"/>
              </a:spcAft>
              <a:buSzPts val="1400"/>
              <a:buAutoNum type="alphaLcParenR"/>
            </a:pPr>
            <a:r>
              <a:rPr lang="en" dirty="0"/>
              <a:t>Cerebrovascular accident (stroke/TIA/ICH)</a:t>
            </a:r>
            <a:endParaRPr dirty="0"/>
          </a:p>
          <a:p>
            <a:pPr marL="914400" lvl="1" indent="-317500" algn="l" rtl="0">
              <a:spcBef>
                <a:spcPts val="0"/>
              </a:spcBef>
              <a:spcAft>
                <a:spcPts val="0"/>
              </a:spcAft>
              <a:buSzPts val="1400"/>
              <a:buAutoNum type="alphaLcParenR"/>
            </a:pPr>
            <a:r>
              <a:rPr lang="en" dirty="0"/>
              <a:t>Multiple sclerosis</a:t>
            </a:r>
            <a:endParaRPr dirty="0"/>
          </a:p>
          <a:p>
            <a:pPr marL="914400" lvl="1" indent="-317500" algn="l" rtl="0">
              <a:spcBef>
                <a:spcPts val="0"/>
              </a:spcBef>
              <a:spcAft>
                <a:spcPts val="0"/>
              </a:spcAft>
              <a:buSzPts val="1400"/>
              <a:buAutoNum type="alphaLcParenR"/>
            </a:pPr>
            <a:r>
              <a:rPr lang="en" dirty="0"/>
              <a:t>CNS </a:t>
            </a:r>
            <a:r>
              <a:rPr lang="en" dirty="0" err="1"/>
              <a:t>tumour</a:t>
            </a:r>
            <a:endParaRPr lang="en" dirty="0"/>
          </a:p>
          <a:p>
            <a:pPr marL="914400" lvl="1" indent="-317500" algn="l" rtl="0">
              <a:spcBef>
                <a:spcPts val="0"/>
              </a:spcBef>
              <a:spcAft>
                <a:spcPts val="0"/>
              </a:spcAft>
              <a:buSzPts val="1400"/>
              <a:buAutoNum type="alphaLcParenR"/>
            </a:pPr>
            <a:r>
              <a:rPr lang="en" dirty="0"/>
              <a:t>Drug intoxication or side effect</a:t>
            </a:r>
            <a:endParaRPr dirty="0"/>
          </a:p>
          <a:p>
            <a:pPr marL="914400" lvl="1" indent="-317500" algn="l" rtl="0">
              <a:spcBef>
                <a:spcPts val="0"/>
              </a:spcBef>
              <a:spcAft>
                <a:spcPts val="0"/>
              </a:spcAft>
              <a:buSzPts val="1400"/>
              <a:buAutoNum type="alphaLcParenR"/>
            </a:pPr>
            <a:r>
              <a:rPr lang="en" dirty="0"/>
              <a:t>Post Concussion Syndrome</a:t>
            </a:r>
          </a:p>
          <a:p>
            <a:pPr lvl="1">
              <a:buFont typeface="Arial" panose="020B0604020202020204" pitchFamily="34" charset="0"/>
              <a:buAutoNum type="alphaLcParenR"/>
            </a:pPr>
            <a:r>
              <a:rPr lang="en-CA" dirty="0"/>
              <a:t>Vestibular migraine</a:t>
            </a:r>
            <a:endParaRPr dirty="0"/>
          </a:p>
          <a:p>
            <a:pPr marL="457200" lvl="0" indent="-342900" algn="l" rtl="0">
              <a:spcBef>
                <a:spcPts val="0"/>
              </a:spcBef>
              <a:spcAft>
                <a:spcPts val="0"/>
              </a:spcAft>
              <a:buSzPts val="1800"/>
              <a:buAutoNum type="arabicParenR"/>
            </a:pPr>
            <a:r>
              <a:rPr lang="en" b="1" dirty="0"/>
              <a:t>Peripheral Causes of Dizziness</a:t>
            </a:r>
            <a:endParaRPr b="1" dirty="0"/>
          </a:p>
          <a:p>
            <a:pPr marL="914400" lvl="1" indent="-317500" algn="l" rtl="0">
              <a:spcBef>
                <a:spcPts val="0"/>
              </a:spcBef>
              <a:spcAft>
                <a:spcPts val="0"/>
              </a:spcAft>
              <a:buSzPts val="1400"/>
              <a:buAutoNum type="alphaLcParenR"/>
            </a:pPr>
            <a:r>
              <a:rPr lang="en" dirty="0"/>
              <a:t>BPPV</a:t>
            </a:r>
            <a:endParaRPr dirty="0"/>
          </a:p>
          <a:p>
            <a:pPr marL="914400" lvl="1" indent="-317500" algn="l" rtl="0">
              <a:spcBef>
                <a:spcPts val="0"/>
              </a:spcBef>
              <a:spcAft>
                <a:spcPts val="0"/>
              </a:spcAft>
              <a:buSzPts val="1400"/>
              <a:buAutoNum type="alphaLcParenR"/>
            </a:pPr>
            <a:r>
              <a:rPr lang="en" dirty="0"/>
              <a:t>Vestibular neuritis</a:t>
            </a:r>
            <a:endParaRPr dirty="0"/>
          </a:p>
          <a:p>
            <a:pPr marL="914400" lvl="1" indent="-317500" algn="l" rtl="0">
              <a:spcBef>
                <a:spcPts val="0"/>
              </a:spcBef>
              <a:spcAft>
                <a:spcPts val="0"/>
              </a:spcAft>
              <a:buSzPts val="1400"/>
              <a:buAutoNum type="alphaLcParenR"/>
            </a:pPr>
            <a:r>
              <a:rPr lang="en" dirty="0"/>
              <a:t>Meniere’s Disease</a:t>
            </a:r>
          </a:p>
          <a:p>
            <a:pPr marL="914400" lvl="1" indent="-317500" algn="l" rtl="0">
              <a:spcBef>
                <a:spcPts val="0"/>
              </a:spcBef>
              <a:spcAft>
                <a:spcPts val="0"/>
              </a:spcAft>
              <a:buSzPts val="1400"/>
              <a:buAutoNum type="alphaLcParenR"/>
            </a:pPr>
            <a:r>
              <a:rPr lang="en" dirty="0"/>
              <a:t>Superior Canal Dehiscence Syndrome</a:t>
            </a:r>
          </a:p>
          <a:p>
            <a:pPr marL="914400" lvl="1" indent="-317500" algn="l" rtl="0">
              <a:spcBef>
                <a:spcPts val="0"/>
              </a:spcBef>
              <a:spcAft>
                <a:spcPts val="0"/>
              </a:spcAft>
              <a:buSzPts val="1400"/>
              <a:buAutoNum type="alphaLcParenR"/>
            </a:pPr>
            <a:r>
              <a:rPr lang="en" dirty="0"/>
              <a:t>Acoustic </a:t>
            </a:r>
            <a:r>
              <a:rPr lang="en" dirty="0" err="1"/>
              <a:t>Shwannoma</a:t>
            </a:r>
            <a:endParaRPr lang="en" dirty="0"/>
          </a:p>
          <a:p>
            <a:pPr indent="-317500">
              <a:buSzPts val="1400"/>
              <a:buAutoNum type="arabicParenR"/>
            </a:pPr>
            <a:r>
              <a:rPr lang="en" b="1" dirty="0"/>
              <a:t>“Weak and Dizzy” aka general medical cause</a:t>
            </a:r>
          </a:p>
          <a:p>
            <a:pPr lvl="1">
              <a:buAutoNum type="alphaLcParenR"/>
            </a:pPr>
            <a:r>
              <a:rPr lang="en" dirty="0"/>
              <a:t>DDx = literally anything</a:t>
            </a:r>
          </a:p>
          <a:p>
            <a:pPr marL="914400" lvl="1" indent="-317500" algn="l" rtl="0">
              <a:spcBef>
                <a:spcPts val="0"/>
              </a:spcBef>
              <a:spcAft>
                <a:spcPts val="0"/>
              </a:spcAft>
              <a:buSzPts val="1400"/>
              <a:buAutoNum type="alphaLcParenR"/>
            </a:pPr>
            <a:endParaRPr lang="en" dirty="0"/>
          </a:p>
        </p:txBody>
      </p:sp>
      <p:sp>
        <p:nvSpPr>
          <p:cNvPr id="4" name="Rectangle 3">
            <a:extLst>
              <a:ext uri="{FF2B5EF4-FFF2-40B4-BE49-F238E27FC236}">
                <a16:creationId xmlns:a16="http://schemas.microsoft.com/office/drawing/2014/main" id="{AB7ADA26-2F8F-DEAD-3F42-81B8A8F8087A}"/>
              </a:ext>
            </a:extLst>
          </p:cNvPr>
          <p:cNvSpPr/>
          <p:nvPr/>
        </p:nvSpPr>
        <p:spPr>
          <a:xfrm>
            <a:off x="969891" y="1785537"/>
            <a:ext cx="4329872" cy="11220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5" name="Rectangle 4">
            <a:extLst>
              <a:ext uri="{FF2B5EF4-FFF2-40B4-BE49-F238E27FC236}">
                <a16:creationId xmlns:a16="http://schemas.microsoft.com/office/drawing/2014/main" id="{ABDF9207-61CC-58E3-72FF-1DF5733D1E85}"/>
              </a:ext>
            </a:extLst>
          </p:cNvPr>
          <p:cNvSpPr/>
          <p:nvPr/>
        </p:nvSpPr>
        <p:spPr>
          <a:xfrm>
            <a:off x="815367" y="3112567"/>
            <a:ext cx="4023761" cy="8784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6" name="Rectangle 5">
            <a:extLst>
              <a:ext uri="{FF2B5EF4-FFF2-40B4-BE49-F238E27FC236}">
                <a16:creationId xmlns:a16="http://schemas.microsoft.com/office/drawing/2014/main" id="{7EE3A2C6-6FA8-B780-4A07-8A2656A309AE}"/>
              </a:ext>
            </a:extLst>
          </p:cNvPr>
          <p:cNvSpPr/>
          <p:nvPr/>
        </p:nvSpPr>
        <p:spPr>
          <a:xfrm>
            <a:off x="815367" y="4203688"/>
            <a:ext cx="3242925" cy="3117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Tree>
    <p:extLst>
      <p:ext uri="{BB962C8B-B14F-4D97-AF65-F5344CB8AC3E}">
        <p14:creationId xmlns:p14="http://schemas.microsoft.com/office/powerpoint/2010/main" val="3043678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FBBC00F-5CC6-3773-267A-351FC488E1D6}"/>
            </a:ext>
          </a:extLst>
        </p:cNvPr>
        <p:cNvGrpSpPr/>
        <p:nvPr/>
      </p:nvGrpSpPr>
      <p:grpSpPr>
        <a:xfrm>
          <a:off x="0" y="0"/>
          <a:ext cx="0" cy="0"/>
          <a:chOff x="0" y="0"/>
          <a:chExt cx="0" cy="0"/>
        </a:xfrm>
      </p:grpSpPr>
      <p:sp>
        <p:nvSpPr>
          <p:cNvPr id="80" name="Google Shape;80;p17">
            <a:extLst>
              <a:ext uri="{FF2B5EF4-FFF2-40B4-BE49-F238E27FC236}">
                <a16:creationId xmlns:a16="http://schemas.microsoft.com/office/drawing/2014/main" id="{5001B8D1-48AB-2EB1-8718-FB9DEE5B1CFE}"/>
              </a:ext>
            </a:extLst>
          </p:cNvPr>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Differential for Acute Dizziness</a:t>
            </a:r>
            <a:endParaRPr dirty="0"/>
          </a:p>
        </p:txBody>
      </p:sp>
      <p:sp>
        <p:nvSpPr>
          <p:cNvPr id="81" name="Google Shape;81;p17">
            <a:extLst>
              <a:ext uri="{FF2B5EF4-FFF2-40B4-BE49-F238E27FC236}">
                <a16:creationId xmlns:a16="http://schemas.microsoft.com/office/drawing/2014/main" id="{611E7118-5462-246A-CE3C-442113ACABE0}"/>
              </a:ext>
            </a:extLst>
          </p:cNvPr>
          <p:cNvSpPr txBox="1">
            <a:spLocks noGrp="1"/>
          </p:cNvSpPr>
          <p:nvPr>
            <p:ph type="body" idx="1"/>
          </p:nvPr>
        </p:nvSpPr>
        <p:spPr>
          <a:prstGeom prst="rect">
            <a:avLst/>
          </a:prstGeom>
        </p:spPr>
        <p:txBody>
          <a:bodyPr spcFirstLastPara="1" wrap="square" lIns="91425" tIns="91425" rIns="91425" bIns="91425" anchor="t" anchorCtr="0">
            <a:normAutofit fontScale="92500" lnSpcReduction="20000"/>
          </a:bodyPr>
          <a:lstStyle/>
          <a:p>
            <a:pPr marL="457200" lvl="0" indent="-342900" algn="l" rtl="0">
              <a:spcBef>
                <a:spcPts val="0"/>
              </a:spcBef>
              <a:spcAft>
                <a:spcPts val="0"/>
              </a:spcAft>
              <a:buSzPts val="1800"/>
              <a:buAutoNum type="arabicParenR"/>
            </a:pPr>
            <a:r>
              <a:rPr lang="en" b="1" dirty="0"/>
              <a:t>Presyncope</a:t>
            </a:r>
            <a:endParaRPr lang="en-CA" b="1" dirty="0"/>
          </a:p>
          <a:p>
            <a:pPr marL="914400" lvl="1" indent="-317500" algn="l" rtl="0">
              <a:spcBef>
                <a:spcPts val="0"/>
              </a:spcBef>
              <a:spcAft>
                <a:spcPts val="0"/>
              </a:spcAft>
              <a:buSzPts val="1400"/>
              <a:buAutoNum type="alphaLcParenR"/>
            </a:pPr>
            <a:r>
              <a:rPr lang="en-CA" dirty="0"/>
              <a:t>Orthostatic, vasovagal, cardiac, </a:t>
            </a:r>
            <a:r>
              <a:rPr lang="en-CA" dirty="0" err="1"/>
              <a:t>etc</a:t>
            </a:r>
            <a:r>
              <a:rPr lang="en-CA" dirty="0"/>
              <a:t>…</a:t>
            </a:r>
            <a:endParaRPr lang="en-CA" b="1" dirty="0"/>
          </a:p>
          <a:p>
            <a:pPr marL="457200" lvl="0" indent="-342900" algn="l" rtl="0">
              <a:spcBef>
                <a:spcPts val="0"/>
              </a:spcBef>
              <a:spcAft>
                <a:spcPts val="0"/>
              </a:spcAft>
              <a:buSzPts val="1800"/>
              <a:buAutoNum type="arabicParenR"/>
            </a:pPr>
            <a:r>
              <a:rPr lang="en" b="1" dirty="0"/>
              <a:t>Central Causes of Dizziness</a:t>
            </a:r>
            <a:endParaRPr b="1" dirty="0"/>
          </a:p>
          <a:p>
            <a:pPr marL="914400" lvl="1" indent="-317500" algn="l" rtl="0">
              <a:spcBef>
                <a:spcPts val="0"/>
              </a:spcBef>
              <a:spcAft>
                <a:spcPts val="0"/>
              </a:spcAft>
              <a:buSzPts val="1400"/>
              <a:buAutoNum type="alphaLcParenR"/>
            </a:pPr>
            <a:r>
              <a:rPr lang="en" dirty="0"/>
              <a:t>Cerebrovascular accident (stroke/TIA/ICH)</a:t>
            </a:r>
            <a:endParaRPr dirty="0"/>
          </a:p>
          <a:p>
            <a:pPr marL="914400" lvl="1" indent="-317500" algn="l" rtl="0">
              <a:spcBef>
                <a:spcPts val="0"/>
              </a:spcBef>
              <a:spcAft>
                <a:spcPts val="0"/>
              </a:spcAft>
              <a:buSzPts val="1400"/>
              <a:buAutoNum type="alphaLcParenR"/>
            </a:pPr>
            <a:r>
              <a:rPr lang="en" dirty="0"/>
              <a:t>Multiple sclerosis</a:t>
            </a:r>
            <a:endParaRPr dirty="0"/>
          </a:p>
          <a:p>
            <a:pPr marL="914400" lvl="1" indent="-317500" algn="l" rtl="0">
              <a:spcBef>
                <a:spcPts val="0"/>
              </a:spcBef>
              <a:spcAft>
                <a:spcPts val="0"/>
              </a:spcAft>
              <a:buSzPts val="1400"/>
              <a:buAutoNum type="alphaLcParenR"/>
            </a:pPr>
            <a:r>
              <a:rPr lang="en" dirty="0"/>
              <a:t>CNS </a:t>
            </a:r>
            <a:r>
              <a:rPr lang="en" dirty="0" err="1"/>
              <a:t>tumour</a:t>
            </a:r>
            <a:endParaRPr lang="en" dirty="0"/>
          </a:p>
          <a:p>
            <a:pPr marL="914400" lvl="1" indent="-317500" algn="l" rtl="0">
              <a:spcBef>
                <a:spcPts val="0"/>
              </a:spcBef>
              <a:spcAft>
                <a:spcPts val="0"/>
              </a:spcAft>
              <a:buSzPts val="1400"/>
              <a:buAutoNum type="alphaLcParenR"/>
            </a:pPr>
            <a:r>
              <a:rPr lang="en" dirty="0"/>
              <a:t>Drug intoxication or side effect</a:t>
            </a:r>
            <a:endParaRPr dirty="0"/>
          </a:p>
          <a:p>
            <a:pPr marL="914400" lvl="1" indent="-317500" algn="l" rtl="0">
              <a:spcBef>
                <a:spcPts val="0"/>
              </a:spcBef>
              <a:spcAft>
                <a:spcPts val="0"/>
              </a:spcAft>
              <a:buSzPts val="1400"/>
              <a:buAutoNum type="alphaLcParenR"/>
            </a:pPr>
            <a:r>
              <a:rPr lang="en" dirty="0"/>
              <a:t>Post Concussion Syndrome</a:t>
            </a:r>
          </a:p>
          <a:p>
            <a:pPr lvl="1">
              <a:buFont typeface="Arial" panose="020B0604020202020204" pitchFamily="34" charset="0"/>
              <a:buAutoNum type="alphaLcParenR"/>
            </a:pPr>
            <a:r>
              <a:rPr lang="en-CA" dirty="0"/>
              <a:t>Vestibular migraine</a:t>
            </a:r>
            <a:endParaRPr dirty="0"/>
          </a:p>
          <a:p>
            <a:pPr marL="457200" lvl="0" indent="-342900" algn="l" rtl="0">
              <a:spcBef>
                <a:spcPts val="0"/>
              </a:spcBef>
              <a:spcAft>
                <a:spcPts val="0"/>
              </a:spcAft>
              <a:buSzPts val="1800"/>
              <a:buAutoNum type="arabicParenR"/>
            </a:pPr>
            <a:r>
              <a:rPr lang="en" b="1" dirty="0"/>
              <a:t>Peripheral Causes of Dizziness</a:t>
            </a:r>
            <a:endParaRPr b="1" dirty="0"/>
          </a:p>
          <a:p>
            <a:pPr marL="914400" lvl="1" indent="-317500" algn="l" rtl="0">
              <a:spcBef>
                <a:spcPts val="0"/>
              </a:spcBef>
              <a:spcAft>
                <a:spcPts val="0"/>
              </a:spcAft>
              <a:buSzPts val="1400"/>
              <a:buAutoNum type="alphaLcParenR"/>
            </a:pPr>
            <a:r>
              <a:rPr lang="en" dirty="0"/>
              <a:t>BPPV</a:t>
            </a:r>
            <a:endParaRPr dirty="0"/>
          </a:p>
          <a:p>
            <a:pPr marL="914400" lvl="1" indent="-317500" algn="l" rtl="0">
              <a:spcBef>
                <a:spcPts val="0"/>
              </a:spcBef>
              <a:spcAft>
                <a:spcPts val="0"/>
              </a:spcAft>
              <a:buSzPts val="1400"/>
              <a:buAutoNum type="alphaLcParenR"/>
            </a:pPr>
            <a:r>
              <a:rPr lang="en" dirty="0"/>
              <a:t>Vestibular neuritis</a:t>
            </a:r>
            <a:endParaRPr dirty="0"/>
          </a:p>
          <a:p>
            <a:pPr marL="914400" lvl="1" indent="-317500" algn="l" rtl="0">
              <a:spcBef>
                <a:spcPts val="0"/>
              </a:spcBef>
              <a:spcAft>
                <a:spcPts val="0"/>
              </a:spcAft>
              <a:buSzPts val="1400"/>
              <a:buAutoNum type="alphaLcParenR"/>
            </a:pPr>
            <a:r>
              <a:rPr lang="en" dirty="0"/>
              <a:t>Meniere’s Disease</a:t>
            </a:r>
          </a:p>
          <a:p>
            <a:pPr marL="914400" lvl="1" indent="-317500" algn="l" rtl="0">
              <a:spcBef>
                <a:spcPts val="0"/>
              </a:spcBef>
              <a:spcAft>
                <a:spcPts val="0"/>
              </a:spcAft>
              <a:buSzPts val="1400"/>
              <a:buAutoNum type="alphaLcParenR"/>
            </a:pPr>
            <a:r>
              <a:rPr lang="en" dirty="0"/>
              <a:t>Superior Canal Dehiscence Syndrome</a:t>
            </a:r>
          </a:p>
          <a:p>
            <a:pPr marL="914400" lvl="1" indent="-317500" algn="l" rtl="0">
              <a:spcBef>
                <a:spcPts val="0"/>
              </a:spcBef>
              <a:spcAft>
                <a:spcPts val="0"/>
              </a:spcAft>
              <a:buSzPts val="1400"/>
              <a:buAutoNum type="alphaLcParenR"/>
            </a:pPr>
            <a:r>
              <a:rPr lang="en" dirty="0"/>
              <a:t>Acoustic </a:t>
            </a:r>
            <a:r>
              <a:rPr lang="en" dirty="0" err="1"/>
              <a:t>Shwannoma</a:t>
            </a:r>
            <a:endParaRPr lang="en" dirty="0"/>
          </a:p>
          <a:p>
            <a:pPr indent="-317500">
              <a:buSzPts val="1400"/>
              <a:buAutoNum type="arabicParenR"/>
            </a:pPr>
            <a:r>
              <a:rPr lang="en" b="1" dirty="0"/>
              <a:t>“Weak and Dizzy” aka general medical cause</a:t>
            </a:r>
          </a:p>
          <a:p>
            <a:pPr lvl="1">
              <a:buAutoNum type="alphaLcParenR"/>
            </a:pPr>
            <a:r>
              <a:rPr lang="en" dirty="0"/>
              <a:t>DDx = literally anything</a:t>
            </a:r>
          </a:p>
          <a:p>
            <a:pPr marL="914400" lvl="1" indent="-317500" algn="l" rtl="0">
              <a:spcBef>
                <a:spcPts val="0"/>
              </a:spcBef>
              <a:spcAft>
                <a:spcPts val="0"/>
              </a:spcAft>
              <a:buSzPts val="1400"/>
              <a:buAutoNum type="alphaLcParenR"/>
            </a:pPr>
            <a:endParaRPr lang="en" dirty="0"/>
          </a:p>
        </p:txBody>
      </p:sp>
      <p:sp>
        <p:nvSpPr>
          <p:cNvPr id="5" name="Rectangle 4">
            <a:extLst>
              <a:ext uri="{FF2B5EF4-FFF2-40B4-BE49-F238E27FC236}">
                <a16:creationId xmlns:a16="http://schemas.microsoft.com/office/drawing/2014/main" id="{E064047E-6C3E-BAB6-9398-1815ED896E28}"/>
              </a:ext>
            </a:extLst>
          </p:cNvPr>
          <p:cNvSpPr/>
          <p:nvPr/>
        </p:nvSpPr>
        <p:spPr>
          <a:xfrm>
            <a:off x="815367" y="3112567"/>
            <a:ext cx="4023761" cy="8784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6" name="Rectangle 5">
            <a:extLst>
              <a:ext uri="{FF2B5EF4-FFF2-40B4-BE49-F238E27FC236}">
                <a16:creationId xmlns:a16="http://schemas.microsoft.com/office/drawing/2014/main" id="{905BF571-94DB-D273-BD84-4AE54FCE9464}"/>
              </a:ext>
            </a:extLst>
          </p:cNvPr>
          <p:cNvSpPr/>
          <p:nvPr/>
        </p:nvSpPr>
        <p:spPr>
          <a:xfrm>
            <a:off x="815367" y="4203688"/>
            <a:ext cx="3242925" cy="3117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Tree>
    <p:extLst>
      <p:ext uri="{BB962C8B-B14F-4D97-AF65-F5344CB8AC3E}">
        <p14:creationId xmlns:p14="http://schemas.microsoft.com/office/powerpoint/2010/main" val="2740179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CC7CF4CC-14B2-0E0B-BA8A-745B3B3D3F6B}"/>
            </a:ext>
          </a:extLst>
        </p:cNvPr>
        <p:cNvGrpSpPr/>
        <p:nvPr/>
      </p:nvGrpSpPr>
      <p:grpSpPr>
        <a:xfrm>
          <a:off x="0" y="0"/>
          <a:ext cx="0" cy="0"/>
          <a:chOff x="0" y="0"/>
          <a:chExt cx="0" cy="0"/>
        </a:xfrm>
      </p:grpSpPr>
      <p:sp>
        <p:nvSpPr>
          <p:cNvPr id="80" name="Google Shape;80;p17">
            <a:extLst>
              <a:ext uri="{FF2B5EF4-FFF2-40B4-BE49-F238E27FC236}">
                <a16:creationId xmlns:a16="http://schemas.microsoft.com/office/drawing/2014/main" id="{2061733E-B52F-2D8E-52AD-A6626086A07F}"/>
              </a:ext>
            </a:extLst>
          </p:cNvPr>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Differential for Acute Dizziness</a:t>
            </a:r>
            <a:endParaRPr dirty="0"/>
          </a:p>
        </p:txBody>
      </p:sp>
      <p:sp>
        <p:nvSpPr>
          <p:cNvPr id="81" name="Google Shape;81;p17">
            <a:extLst>
              <a:ext uri="{FF2B5EF4-FFF2-40B4-BE49-F238E27FC236}">
                <a16:creationId xmlns:a16="http://schemas.microsoft.com/office/drawing/2014/main" id="{6DEDEBE0-049B-C7AB-2C70-0E17520FEE7D}"/>
              </a:ext>
            </a:extLst>
          </p:cNvPr>
          <p:cNvSpPr txBox="1">
            <a:spLocks noGrp="1"/>
          </p:cNvSpPr>
          <p:nvPr>
            <p:ph type="body" idx="1"/>
          </p:nvPr>
        </p:nvSpPr>
        <p:spPr>
          <a:prstGeom prst="rect">
            <a:avLst/>
          </a:prstGeom>
        </p:spPr>
        <p:txBody>
          <a:bodyPr spcFirstLastPara="1" wrap="square" lIns="91425" tIns="91425" rIns="91425" bIns="91425" anchor="t" anchorCtr="0">
            <a:normAutofit fontScale="92500" lnSpcReduction="20000"/>
          </a:bodyPr>
          <a:lstStyle/>
          <a:p>
            <a:pPr marL="457200" lvl="0" indent="-342900" algn="l" rtl="0">
              <a:spcBef>
                <a:spcPts val="0"/>
              </a:spcBef>
              <a:spcAft>
                <a:spcPts val="0"/>
              </a:spcAft>
              <a:buSzPts val="1800"/>
              <a:buAutoNum type="arabicParenR"/>
            </a:pPr>
            <a:r>
              <a:rPr lang="en" b="1" dirty="0"/>
              <a:t>Presyncope</a:t>
            </a:r>
            <a:endParaRPr lang="en-CA" b="1" dirty="0"/>
          </a:p>
          <a:p>
            <a:pPr marL="914400" lvl="1" indent="-317500" algn="l" rtl="0">
              <a:spcBef>
                <a:spcPts val="0"/>
              </a:spcBef>
              <a:spcAft>
                <a:spcPts val="0"/>
              </a:spcAft>
              <a:buSzPts val="1400"/>
              <a:buAutoNum type="alphaLcParenR"/>
            </a:pPr>
            <a:r>
              <a:rPr lang="en-CA" dirty="0"/>
              <a:t>Orthostatic, vasovagal, cardiac, </a:t>
            </a:r>
            <a:r>
              <a:rPr lang="en-CA" dirty="0" err="1"/>
              <a:t>etc</a:t>
            </a:r>
            <a:r>
              <a:rPr lang="en-CA" dirty="0"/>
              <a:t>…</a:t>
            </a:r>
            <a:endParaRPr lang="en-CA" b="1" dirty="0"/>
          </a:p>
          <a:p>
            <a:pPr marL="457200" lvl="0" indent="-342900" algn="l" rtl="0">
              <a:spcBef>
                <a:spcPts val="0"/>
              </a:spcBef>
              <a:spcAft>
                <a:spcPts val="0"/>
              </a:spcAft>
              <a:buSzPts val="1800"/>
              <a:buAutoNum type="arabicParenR"/>
            </a:pPr>
            <a:r>
              <a:rPr lang="en" b="1" dirty="0"/>
              <a:t>Central Causes of Dizziness</a:t>
            </a:r>
            <a:endParaRPr b="1" dirty="0"/>
          </a:p>
          <a:p>
            <a:pPr marL="914400" lvl="1" indent="-317500" algn="l" rtl="0">
              <a:spcBef>
                <a:spcPts val="0"/>
              </a:spcBef>
              <a:spcAft>
                <a:spcPts val="0"/>
              </a:spcAft>
              <a:buSzPts val="1400"/>
              <a:buAutoNum type="alphaLcParenR"/>
            </a:pPr>
            <a:r>
              <a:rPr lang="en" dirty="0"/>
              <a:t>Cerebrovascular accident (stroke/TIA/ICH)</a:t>
            </a:r>
            <a:endParaRPr dirty="0"/>
          </a:p>
          <a:p>
            <a:pPr marL="914400" lvl="1" indent="-317500" algn="l" rtl="0">
              <a:spcBef>
                <a:spcPts val="0"/>
              </a:spcBef>
              <a:spcAft>
                <a:spcPts val="0"/>
              </a:spcAft>
              <a:buSzPts val="1400"/>
              <a:buAutoNum type="alphaLcParenR"/>
            </a:pPr>
            <a:r>
              <a:rPr lang="en" dirty="0"/>
              <a:t>Multiple sclerosis</a:t>
            </a:r>
            <a:endParaRPr dirty="0"/>
          </a:p>
          <a:p>
            <a:pPr marL="914400" lvl="1" indent="-317500" algn="l" rtl="0">
              <a:spcBef>
                <a:spcPts val="0"/>
              </a:spcBef>
              <a:spcAft>
                <a:spcPts val="0"/>
              </a:spcAft>
              <a:buSzPts val="1400"/>
              <a:buAutoNum type="alphaLcParenR"/>
            </a:pPr>
            <a:r>
              <a:rPr lang="en" dirty="0"/>
              <a:t>CNS </a:t>
            </a:r>
            <a:r>
              <a:rPr lang="en" dirty="0" err="1"/>
              <a:t>tumour</a:t>
            </a:r>
            <a:endParaRPr lang="en" dirty="0"/>
          </a:p>
          <a:p>
            <a:pPr marL="914400" lvl="1" indent="-317500" algn="l" rtl="0">
              <a:spcBef>
                <a:spcPts val="0"/>
              </a:spcBef>
              <a:spcAft>
                <a:spcPts val="0"/>
              </a:spcAft>
              <a:buSzPts val="1400"/>
              <a:buAutoNum type="alphaLcParenR"/>
            </a:pPr>
            <a:r>
              <a:rPr lang="en" dirty="0"/>
              <a:t>Drug intoxication or side effect</a:t>
            </a:r>
            <a:endParaRPr dirty="0"/>
          </a:p>
          <a:p>
            <a:pPr marL="914400" lvl="1" indent="-317500" algn="l" rtl="0">
              <a:spcBef>
                <a:spcPts val="0"/>
              </a:spcBef>
              <a:spcAft>
                <a:spcPts val="0"/>
              </a:spcAft>
              <a:buSzPts val="1400"/>
              <a:buAutoNum type="alphaLcParenR"/>
            </a:pPr>
            <a:r>
              <a:rPr lang="en" dirty="0"/>
              <a:t>Post Concussion Syndrome</a:t>
            </a:r>
          </a:p>
          <a:p>
            <a:pPr lvl="1">
              <a:buFont typeface="Arial" panose="020B0604020202020204" pitchFamily="34" charset="0"/>
              <a:buAutoNum type="alphaLcParenR"/>
            </a:pPr>
            <a:r>
              <a:rPr lang="en-CA" dirty="0"/>
              <a:t>Vestibular migraine</a:t>
            </a:r>
            <a:endParaRPr dirty="0"/>
          </a:p>
          <a:p>
            <a:pPr marL="457200" lvl="0" indent="-342900" algn="l" rtl="0">
              <a:spcBef>
                <a:spcPts val="0"/>
              </a:spcBef>
              <a:spcAft>
                <a:spcPts val="0"/>
              </a:spcAft>
              <a:buSzPts val="1800"/>
              <a:buAutoNum type="arabicParenR"/>
            </a:pPr>
            <a:r>
              <a:rPr lang="en" b="1" dirty="0"/>
              <a:t>Peripheral Causes of Dizziness</a:t>
            </a:r>
            <a:endParaRPr b="1" dirty="0"/>
          </a:p>
          <a:p>
            <a:pPr marL="914400" lvl="1" indent="-317500" algn="l" rtl="0">
              <a:spcBef>
                <a:spcPts val="0"/>
              </a:spcBef>
              <a:spcAft>
                <a:spcPts val="0"/>
              </a:spcAft>
              <a:buSzPts val="1400"/>
              <a:buAutoNum type="alphaLcParenR"/>
            </a:pPr>
            <a:r>
              <a:rPr lang="en" dirty="0"/>
              <a:t>BPPV</a:t>
            </a:r>
            <a:endParaRPr dirty="0"/>
          </a:p>
          <a:p>
            <a:pPr marL="914400" lvl="1" indent="-317500" algn="l" rtl="0">
              <a:spcBef>
                <a:spcPts val="0"/>
              </a:spcBef>
              <a:spcAft>
                <a:spcPts val="0"/>
              </a:spcAft>
              <a:buSzPts val="1400"/>
              <a:buAutoNum type="alphaLcParenR"/>
            </a:pPr>
            <a:r>
              <a:rPr lang="en" dirty="0"/>
              <a:t>Vestibular neuritis</a:t>
            </a:r>
            <a:endParaRPr dirty="0"/>
          </a:p>
          <a:p>
            <a:pPr marL="914400" lvl="1" indent="-317500" algn="l" rtl="0">
              <a:spcBef>
                <a:spcPts val="0"/>
              </a:spcBef>
              <a:spcAft>
                <a:spcPts val="0"/>
              </a:spcAft>
              <a:buSzPts val="1400"/>
              <a:buAutoNum type="alphaLcParenR"/>
            </a:pPr>
            <a:r>
              <a:rPr lang="en" dirty="0"/>
              <a:t>Meniere’s Disease</a:t>
            </a:r>
          </a:p>
          <a:p>
            <a:pPr marL="914400" lvl="1" indent="-317500" algn="l" rtl="0">
              <a:spcBef>
                <a:spcPts val="0"/>
              </a:spcBef>
              <a:spcAft>
                <a:spcPts val="0"/>
              </a:spcAft>
              <a:buSzPts val="1400"/>
              <a:buAutoNum type="alphaLcParenR"/>
            </a:pPr>
            <a:r>
              <a:rPr lang="en" dirty="0"/>
              <a:t>Superior Canal Dehiscence Syndrome</a:t>
            </a:r>
          </a:p>
          <a:p>
            <a:pPr marL="914400" lvl="1" indent="-317500" algn="l" rtl="0">
              <a:spcBef>
                <a:spcPts val="0"/>
              </a:spcBef>
              <a:spcAft>
                <a:spcPts val="0"/>
              </a:spcAft>
              <a:buSzPts val="1400"/>
              <a:buAutoNum type="alphaLcParenR"/>
            </a:pPr>
            <a:r>
              <a:rPr lang="en" dirty="0"/>
              <a:t>Acoustic </a:t>
            </a:r>
            <a:r>
              <a:rPr lang="en" dirty="0" err="1"/>
              <a:t>Shwannoma</a:t>
            </a:r>
            <a:endParaRPr lang="en" dirty="0"/>
          </a:p>
          <a:p>
            <a:pPr indent="-317500">
              <a:buSzPts val="1400"/>
              <a:buAutoNum type="arabicParenR"/>
            </a:pPr>
            <a:r>
              <a:rPr lang="en" b="1" dirty="0"/>
              <a:t>“Weak and Dizzy” aka general medical cause</a:t>
            </a:r>
          </a:p>
          <a:p>
            <a:pPr lvl="1">
              <a:buAutoNum type="alphaLcParenR"/>
            </a:pPr>
            <a:r>
              <a:rPr lang="en" dirty="0"/>
              <a:t>DDx = literally anything</a:t>
            </a:r>
          </a:p>
          <a:p>
            <a:pPr marL="914400" lvl="1" indent="-317500" algn="l" rtl="0">
              <a:spcBef>
                <a:spcPts val="0"/>
              </a:spcBef>
              <a:spcAft>
                <a:spcPts val="0"/>
              </a:spcAft>
              <a:buSzPts val="1400"/>
              <a:buAutoNum type="alphaLcParenR"/>
            </a:pPr>
            <a:endParaRPr lang="en" dirty="0"/>
          </a:p>
        </p:txBody>
      </p:sp>
      <p:sp>
        <p:nvSpPr>
          <p:cNvPr id="6" name="Rectangle 5">
            <a:extLst>
              <a:ext uri="{FF2B5EF4-FFF2-40B4-BE49-F238E27FC236}">
                <a16:creationId xmlns:a16="http://schemas.microsoft.com/office/drawing/2014/main" id="{DD6DEF7F-521C-08B2-31D0-9F71B43177C6}"/>
              </a:ext>
            </a:extLst>
          </p:cNvPr>
          <p:cNvSpPr/>
          <p:nvPr/>
        </p:nvSpPr>
        <p:spPr>
          <a:xfrm>
            <a:off x="815367" y="4203688"/>
            <a:ext cx="3242925" cy="3117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Tree>
    <p:extLst>
      <p:ext uri="{BB962C8B-B14F-4D97-AF65-F5344CB8AC3E}">
        <p14:creationId xmlns:p14="http://schemas.microsoft.com/office/powerpoint/2010/main" val="29817285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E789E529-5D36-7638-6F72-8F13BACEAD45}"/>
            </a:ext>
          </a:extLst>
        </p:cNvPr>
        <p:cNvGrpSpPr/>
        <p:nvPr/>
      </p:nvGrpSpPr>
      <p:grpSpPr>
        <a:xfrm>
          <a:off x="0" y="0"/>
          <a:ext cx="0" cy="0"/>
          <a:chOff x="0" y="0"/>
          <a:chExt cx="0" cy="0"/>
        </a:xfrm>
      </p:grpSpPr>
      <p:sp>
        <p:nvSpPr>
          <p:cNvPr id="80" name="Google Shape;80;p17">
            <a:extLst>
              <a:ext uri="{FF2B5EF4-FFF2-40B4-BE49-F238E27FC236}">
                <a16:creationId xmlns:a16="http://schemas.microsoft.com/office/drawing/2014/main" id="{93750FFB-7EC0-B7F3-EA6A-5F36F65AB0E0}"/>
              </a:ext>
            </a:extLst>
          </p:cNvPr>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Differential for Acute Dizziness</a:t>
            </a:r>
            <a:endParaRPr dirty="0"/>
          </a:p>
        </p:txBody>
      </p:sp>
      <p:sp>
        <p:nvSpPr>
          <p:cNvPr id="81" name="Google Shape;81;p17">
            <a:extLst>
              <a:ext uri="{FF2B5EF4-FFF2-40B4-BE49-F238E27FC236}">
                <a16:creationId xmlns:a16="http://schemas.microsoft.com/office/drawing/2014/main" id="{CC3D7599-04C1-635F-2981-E88F9E0B4979}"/>
              </a:ext>
            </a:extLst>
          </p:cNvPr>
          <p:cNvSpPr txBox="1">
            <a:spLocks noGrp="1"/>
          </p:cNvSpPr>
          <p:nvPr>
            <p:ph type="body" idx="1"/>
          </p:nvPr>
        </p:nvSpPr>
        <p:spPr>
          <a:prstGeom prst="rect">
            <a:avLst/>
          </a:prstGeom>
        </p:spPr>
        <p:txBody>
          <a:bodyPr spcFirstLastPara="1" wrap="square" lIns="91425" tIns="91425" rIns="91425" bIns="91425" anchor="t" anchorCtr="0">
            <a:normAutofit fontScale="92500" lnSpcReduction="20000"/>
          </a:bodyPr>
          <a:lstStyle/>
          <a:p>
            <a:pPr marL="457200" lvl="0" indent="-342900" algn="l" rtl="0">
              <a:spcBef>
                <a:spcPts val="0"/>
              </a:spcBef>
              <a:spcAft>
                <a:spcPts val="0"/>
              </a:spcAft>
              <a:buSzPts val="1800"/>
              <a:buAutoNum type="arabicParenR"/>
            </a:pPr>
            <a:r>
              <a:rPr lang="en" b="1" dirty="0"/>
              <a:t>Presyncope</a:t>
            </a:r>
            <a:endParaRPr lang="en-CA" b="1" dirty="0"/>
          </a:p>
          <a:p>
            <a:pPr marL="914400" lvl="1" indent="-317500" algn="l" rtl="0">
              <a:spcBef>
                <a:spcPts val="0"/>
              </a:spcBef>
              <a:spcAft>
                <a:spcPts val="0"/>
              </a:spcAft>
              <a:buSzPts val="1400"/>
              <a:buAutoNum type="alphaLcParenR"/>
            </a:pPr>
            <a:r>
              <a:rPr lang="en-CA" dirty="0"/>
              <a:t>Orthostatic, vasovagal, cardiac, </a:t>
            </a:r>
            <a:r>
              <a:rPr lang="en-CA" dirty="0" err="1"/>
              <a:t>etc</a:t>
            </a:r>
            <a:r>
              <a:rPr lang="en-CA" dirty="0"/>
              <a:t>…</a:t>
            </a:r>
            <a:endParaRPr lang="en-CA" b="1" dirty="0"/>
          </a:p>
          <a:p>
            <a:pPr marL="457200" lvl="0" indent="-342900" algn="l" rtl="0">
              <a:spcBef>
                <a:spcPts val="0"/>
              </a:spcBef>
              <a:spcAft>
                <a:spcPts val="0"/>
              </a:spcAft>
              <a:buSzPts val="1800"/>
              <a:buAutoNum type="arabicParenR"/>
            </a:pPr>
            <a:r>
              <a:rPr lang="en" b="1" dirty="0"/>
              <a:t>Central Causes of Dizziness</a:t>
            </a:r>
            <a:endParaRPr b="1" dirty="0"/>
          </a:p>
          <a:p>
            <a:pPr marL="914400" lvl="1" indent="-317500" algn="l" rtl="0">
              <a:spcBef>
                <a:spcPts val="0"/>
              </a:spcBef>
              <a:spcAft>
                <a:spcPts val="0"/>
              </a:spcAft>
              <a:buSzPts val="1400"/>
              <a:buAutoNum type="alphaLcParenR"/>
            </a:pPr>
            <a:r>
              <a:rPr lang="en" dirty="0"/>
              <a:t>Cerebrovascular accident (stroke/TIA/ICH)</a:t>
            </a:r>
            <a:endParaRPr dirty="0"/>
          </a:p>
          <a:p>
            <a:pPr marL="914400" lvl="1" indent="-317500" algn="l" rtl="0">
              <a:spcBef>
                <a:spcPts val="0"/>
              </a:spcBef>
              <a:spcAft>
                <a:spcPts val="0"/>
              </a:spcAft>
              <a:buSzPts val="1400"/>
              <a:buAutoNum type="alphaLcParenR"/>
            </a:pPr>
            <a:r>
              <a:rPr lang="en" dirty="0"/>
              <a:t>Multiple sclerosis</a:t>
            </a:r>
            <a:endParaRPr dirty="0"/>
          </a:p>
          <a:p>
            <a:pPr marL="914400" lvl="1" indent="-317500" algn="l" rtl="0">
              <a:spcBef>
                <a:spcPts val="0"/>
              </a:spcBef>
              <a:spcAft>
                <a:spcPts val="0"/>
              </a:spcAft>
              <a:buSzPts val="1400"/>
              <a:buAutoNum type="alphaLcParenR"/>
            </a:pPr>
            <a:r>
              <a:rPr lang="en" dirty="0"/>
              <a:t>CNS </a:t>
            </a:r>
            <a:r>
              <a:rPr lang="en" dirty="0" err="1"/>
              <a:t>tumour</a:t>
            </a:r>
            <a:endParaRPr lang="en" dirty="0"/>
          </a:p>
          <a:p>
            <a:pPr marL="914400" lvl="1" indent="-317500" algn="l" rtl="0">
              <a:spcBef>
                <a:spcPts val="0"/>
              </a:spcBef>
              <a:spcAft>
                <a:spcPts val="0"/>
              </a:spcAft>
              <a:buSzPts val="1400"/>
              <a:buAutoNum type="alphaLcParenR"/>
            </a:pPr>
            <a:r>
              <a:rPr lang="en" dirty="0"/>
              <a:t>Drug intoxication or side effect</a:t>
            </a:r>
            <a:endParaRPr dirty="0"/>
          </a:p>
          <a:p>
            <a:pPr marL="914400" lvl="1" indent="-317500" algn="l" rtl="0">
              <a:spcBef>
                <a:spcPts val="0"/>
              </a:spcBef>
              <a:spcAft>
                <a:spcPts val="0"/>
              </a:spcAft>
              <a:buSzPts val="1400"/>
              <a:buAutoNum type="alphaLcParenR"/>
            </a:pPr>
            <a:r>
              <a:rPr lang="en" dirty="0"/>
              <a:t>Post Concussion Syndrome</a:t>
            </a:r>
          </a:p>
          <a:p>
            <a:pPr lvl="1">
              <a:buFont typeface="Arial" panose="020B0604020202020204" pitchFamily="34" charset="0"/>
              <a:buAutoNum type="alphaLcParenR"/>
            </a:pPr>
            <a:r>
              <a:rPr lang="en-CA" dirty="0"/>
              <a:t>Vestibular migraine</a:t>
            </a:r>
            <a:endParaRPr dirty="0"/>
          </a:p>
          <a:p>
            <a:pPr marL="457200" lvl="0" indent="-342900" algn="l" rtl="0">
              <a:spcBef>
                <a:spcPts val="0"/>
              </a:spcBef>
              <a:spcAft>
                <a:spcPts val="0"/>
              </a:spcAft>
              <a:buSzPts val="1800"/>
              <a:buAutoNum type="arabicParenR"/>
            </a:pPr>
            <a:r>
              <a:rPr lang="en" b="1" dirty="0"/>
              <a:t>Peripheral Causes of Dizziness</a:t>
            </a:r>
            <a:endParaRPr b="1" dirty="0"/>
          </a:p>
          <a:p>
            <a:pPr marL="914400" lvl="1" indent="-317500" algn="l" rtl="0">
              <a:spcBef>
                <a:spcPts val="0"/>
              </a:spcBef>
              <a:spcAft>
                <a:spcPts val="0"/>
              </a:spcAft>
              <a:buSzPts val="1400"/>
              <a:buAutoNum type="alphaLcParenR"/>
            </a:pPr>
            <a:r>
              <a:rPr lang="en" dirty="0"/>
              <a:t>BPPV</a:t>
            </a:r>
            <a:endParaRPr dirty="0"/>
          </a:p>
          <a:p>
            <a:pPr marL="914400" lvl="1" indent="-317500" algn="l" rtl="0">
              <a:spcBef>
                <a:spcPts val="0"/>
              </a:spcBef>
              <a:spcAft>
                <a:spcPts val="0"/>
              </a:spcAft>
              <a:buSzPts val="1400"/>
              <a:buAutoNum type="alphaLcParenR"/>
            </a:pPr>
            <a:r>
              <a:rPr lang="en" dirty="0"/>
              <a:t>Vestibular neuritis</a:t>
            </a:r>
            <a:endParaRPr dirty="0"/>
          </a:p>
          <a:p>
            <a:pPr marL="914400" lvl="1" indent="-317500" algn="l" rtl="0">
              <a:spcBef>
                <a:spcPts val="0"/>
              </a:spcBef>
              <a:spcAft>
                <a:spcPts val="0"/>
              </a:spcAft>
              <a:buSzPts val="1400"/>
              <a:buAutoNum type="alphaLcParenR"/>
            </a:pPr>
            <a:r>
              <a:rPr lang="en" dirty="0"/>
              <a:t>Meniere’s Disease</a:t>
            </a:r>
          </a:p>
          <a:p>
            <a:pPr marL="914400" lvl="1" indent="-317500" algn="l" rtl="0">
              <a:spcBef>
                <a:spcPts val="0"/>
              </a:spcBef>
              <a:spcAft>
                <a:spcPts val="0"/>
              </a:spcAft>
              <a:buSzPts val="1400"/>
              <a:buAutoNum type="alphaLcParenR"/>
            </a:pPr>
            <a:r>
              <a:rPr lang="en" dirty="0"/>
              <a:t>Superior Canal Dehiscence Syndrome</a:t>
            </a:r>
          </a:p>
          <a:p>
            <a:pPr marL="914400" lvl="1" indent="-317500" algn="l" rtl="0">
              <a:spcBef>
                <a:spcPts val="0"/>
              </a:spcBef>
              <a:spcAft>
                <a:spcPts val="0"/>
              </a:spcAft>
              <a:buSzPts val="1400"/>
              <a:buAutoNum type="alphaLcParenR"/>
            </a:pPr>
            <a:r>
              <a:rPr lang="en" dirty="0"/>
              <a:t>Acoustic </a:t>
            </a:r>
            <a:r>
              <a:rPr lang="en" dirty="0" err="1"/>
              <a:t>Shwannoma</a:t>
            </a:r>
            <a:endParaRPr lang="en" dirty="0"/>
          </a:p>
          <a:p>
            <a:pPr indent="-317500">
              <a:buSzPts val="1400"/>
              <a:buAutoNum type="arabicParenR"/>
            </a:pPr>
            <a:r>
              <a:rPr lang="en" b="1" dirty="0"/>
              <a:t>“Weak and Dizzy” aka general medical cause</a:t>
            </a:r>
          </a:p>
          <a:p>
            <a:pPr lvl="1">
              <a:buAutoNum type="alphaLcParenR"/>
            </a:pPr>
            <a:r>
              <a:rPr lang="en" dirty="0"/>
              <a:t>DDx = literally anything</a:t>
            </a:r>
          </a:p>
          <a:p>
            <a:pPr marL="914400" lvl="1" indent="-317500" algn="l" rtl="0">
              <a:spcBef>
                <a:spcPts val="0"/>
              </a:spcBef>
              <a:spcAft>
                <a:spcPts val="0"/>
              </a:spcAft>
              <a:buSzPts val="1400"/>
              <a:buAutoNum type="alphaLcParenR"/>
            </a:pPr>
            <a:endParaRPr lang="en" dirty="0"/>
          </a:p>
        </p:txBody>
      </p:sp>
    </p:spTree>
    <p:extLst>
      <p:ext uri="{BB962C8B-B14F-4D97-AF65-F5344CB8AC3E}">
        <p14:creationId xmlns:p14="http://schemas.microsoft.com/office/powerpoint/2010/main" val="2089424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6FB4B2EC-62D2-4026-39AA-D6C79948BFAA}"/>
            </a:ext>
          </a:extLst>
        </p:cNvPr>
        <p:cNvGrpSpPr/>
        <p:nvPr/>
      </p:nvGrpSpPr>
      <p:grpSpPr>
        <a:xfrm>
          <a:off x="0" y="0"/>
          <a:ext cx="0" cy="0"/>
          <a:chOff x="0" y="0"/>
          <a:chExt cx="0" cy="0"/>
        </a:xfrm>
      </p:grpSpPr>
      <p:sp>
        <p:nvSpPr>
          <p:cNvPr id="80" name="Google Shape;80;p17">
            <a:extLst>
              <a:ext uri="{FF2B5EF4-FFF2-40B4-BE49-F238E27FC236}">
                <a16:creationId xmlns:a16="http://schemas.microsoft.com/office/drawing/2014/main" id="{1573F2C5-26F4-6697-31FE-15E62FC184E9}"/>
              </a:ext>
            </a:extLst>
          </p:cNvPr>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Differential for Acute Dizziness</a:t>
            </a:r>
            <a:endParaRPr dirty="0"/>
          </a:p>
        </p:txBody>
      </p:sp>
      <p:sp>
        <p:nvSpPr>
          <p:cNvPr id="81" name="Google Shape;81;p17">
            <a:extLst>
              <a:ext uri="{FF2B5EF4-FFF2-40B4-BE49-F238E27FC236}">
                <a16:creationId xmlns:a16="http://schemas.microsoft.com/office/drawing/2014/main" id="{FE99DC75-40B9-B4CC-164B-F51E53FD981D}"/>
              </a:ext>
            </a:extLst>
          </p:cNvPr>
          <p:cNvSpPr txBox="1">
            <a:spLocks noGrp="1"/>
          </p:cNvSpPr>
          <p:nvPr>
            <p:ph type="body" idx="1"/>
          </p:nvPr>
        </p:nvSpPr>
        <p:spPr>
          <a:prstGeom prst="rect">
            <a:avLst/>
          </a:prstGeom>
        </p:spPr>
        <p:txBody>
          <a:bodyPr spcFirstLastPara="1" wrap="square" lIns="91425" tIns="91425" rIns="91425" bIns="91425" anchor="t" anchorCtr="0">
            <a:normAutofit fontScale="92500" lnSpcReduction="20000"/>
          </a:bodyPr>
          <a:lstStyle/>
          <a:p>
            <a:pPr marL="457200" lvl="0" indent="-342900" algn="l" rtl="0">
              <a:spcBef>
                <a:spcPts val="0"/>
              </a:spcBef>
              <a:spcAft>
                <a:spcPts val="0"/>
              </a:spcAft>
              <a:buSzPts val="1800"/>
              <a:buAutoNum type="arabicParenR"/>
            </a:pPr>
            <a:r>
              <a:rPr lang="en" b="1" dirty="0"/>
              <a:t>Presyncope</a:t>
            </a:r>
            <a:endParaRPr lang="en-CA" b="1" dirty="0"/>
          </a:p>
          <a:p>
            <a:pPr marL="914400" lvl="1" indent="-317500" algn="l" rtl="0">
              <a:spcBef>
                <a:spcPts val="0"/>
              </a:spcBef>
              <a:spcAft>
                <a:spcPts val="0"/>
              </a:spcAft>
              <a:buSzPts val="1400"/>
              <a:buAutoNum type="alphaLcParenR"/>
            </a:pPr>
            <a:r>
              <a:rPr lang="en-CA" dirty="0"/>
              <a:t>Orthostatic, vasovagal, cardiac, </a:t>
            </a:r>
            <a:r>
              <a:rPr lang="en-CA" dirty="0" err="1"/>
              <a:t>etc</a:t>
            </a:r>
            <a:r>
              <a:rPr lang="en-CA" dirty="0"/>
              <a:t>…</a:t>
            </a:r>
            <a:endParaRPr lang="en-CA" b="1" dirty="0"/>
          </a:p>
          <a:p>
            <a:pPr marL="457200" lvl="0" indent="-342900" algn="l" rtl="0">
              <a:spcBef>
                <a:spcPts val="0"/>
              </a:spcBef>
              <a:spcAft>
                <a:spcPts val="0"/>
              </a:spcAft>
              <a:buSzPts val="1800"/>
              <a:buAutoNum type="arabicParenR"/>
            </a:pPr>
            <a:r>
              <a:rPr lang="en" b="1" dirty="0"/>
              <a:t>Central Causes of Dizziness</a:t>
            </a:r>
            <a:endParaRPr b="1" dirty="0"/>
          </a:p>
          <a:p>
            <a:pPr marL="914400" lvl="1" indent="-317500" algn="l" rtl="0">
              <a:spcBef>
                <a:spcPts val="0"/>
              </a:spcBef>
              <a:spcAft>
                <a:spcPts val="0"/>
              </a:spcAft>
              <a:buSzPts val="1400"/>
              <a:buAutoNum type="alphaLcParenR"/>
            </a:pPr>
            <a:r>
              <a:rPr lang="en" dirty="0"/>
              <a:t>Cerebrovascular accident (stroke/TIA/ICH)</a:t>
            </a:r>
            <a:endParaRPr dirty="0"/>
          </a:p>
          <a:p>
            <a:pPr marL="914400" lvl="1" indent="-317500" algn="l" rtl="0">
              <a:spcBef>
                <a:spcPts val="0"/>
              </a:spcBef>
              <a:spcAft>
                <a:spcPts val="0"/>
              </a:spcAft>
              <a:buSzPts val="1400"/>
              <a:buAutoNum type="alphaLcParenR"/>
            </a:pPr>
            <a:r>
              <a:rPr lang="en" dirty="0"/>
              <a:t>Multiple sclerosis</a:t>
            </a:r>
            <a:endParaRPr dirty="0"/>
          </a:p>
          <a:p>
            <a:pPr marL="914400" lvl="1" indent="-317500" algn="l" rtl="0">
              <a:spcBef>
                <a:spcPts val="0"/>
              </a:spcBef>
              <a:spcAft>
                <a:spcPts val="0"/>
              </a:spcAft>
              <a:buSzPts val="1400"/>
              <a:buAutoNum type="alphaLcParenR"/>
            </a:pPr>
            <a:r>
              <a:rPr lang="en" dirty="0"/>
              <a:t>CNS </a:t>
            </a:r>
            <a:r>
              <a:rPr lang="en" dirty="0" err="1"/>
              <a:t>tumour</a:t>
            </a:r>
            <a:endParaRPr lang="en" dirty="0"/>
          </a:p>
          <a:p>
            <a:pPr marL="914400" lvl="1" indent="-317500" algn="l" rtl="0">
              <a:spcBef>
                <a:spcPts val="0"/>
              </a:spcBef>
              <a:spcAft>
                <a:spcPts val="0"/>
              </a:spcAft>
              <a:buSzPts val="1400"/>
              <a:buAutoNum type="alphaLcParenR"/>
            </a:pPr>
            <a:r>
              <a:rPr lang="en" dirty="0"/>
              <a:t>Drug intoxication or side effect</a:t>
            </a:r>
            <a:endParaRPr dirty="0"/>
          </a:p>
          <a:p>
            <a:pPr marL="914400" lvl="1" indent="-317500" algn="l" rtl="0">
              <a:spcBef>
                <a:spcPts val="0"/>
              </a:spcBef>
              <a:spcAft>
                <a:spcPts val="0"/>
              </a:spcAft>
              <a:buSzPts val="1400"/>
              <a:buAutoNum type="alphaLcParenR"/>
            </a:pPr>
            <a:r>
              <a:rPr lang="en" dirty="0"/>
              <a:t>Post Concussion Syndrome</a:t>
            </a:r>
          </a:p>
          <a:p>
            <a:pPr lvl="1">
              <a:buFont typeface="Arial" panose="020B0604020202020204" pitchFamily="34" charset="0"/>
              <a:buAutoNum type="alphaLcParenR"/>
            </a:pPr>
            <a:r>
              <a:rPr lang="en-CA" dirty="0"/>
              <a:t>Vestibular migraine</a:t>
            </a:r>
            <a:endParaRPr dirty="0"/>
          </a:p>
          <a:p>
            <a:pPr marL="457200" lvl="0" indent="-342900" algn="l" rtl="0">
              <a:spcBef>
                <a:spcPts val="0"/>
              </a:spcBef>
              <a:spcAft>
                <a:spcPts val="0"/>
              </a:spcAft>
              <a:buSzPts val="1800"/>
              <a:buAutoNum type="arabicParenR"/>
            </a:pPr>
            <a:r>
              <a:rPr lang="en" b="1" dirty="0"/>
              <a:t>Peripheral Causes of Dizziness</a:t>
            </a:r>
            <a:endParaRPr b="1" dirty="0"/>
          </a:p>
          <a:p>
            <a:pPr marL="914400" lvl="1" indent="-317500" algn="l" rtl="0">
              <a:spcBef>
                <a:spcPts val="0"/>
              </a:spcBef>
              <a:spcAft>
                <a:spcPts val="0"/>
              </a:spcAft>
              <a:buSzPts val="1400"/>
              <a:buAutoNum type="alphaLcParenR"/>
            </a:pPr>
            <a:r>
              <a:rPr lang="en" dirty="0"/>
              <a:t>BPPV</a:t>
            </a:r>
            <a:endParaRPr dirty="0"/>
          </a:p>
          <a:p>
            <a:pPr marL="914400" lvl="1" indent="-317500" algn="l" rtl="0">
              <a:spcBef>
                <a:spcPts val="0"/>
              </a:spcBef>
              <a:spcAft>
                <a:spcPts val="0"/>
              </a:spcAft>
              <a:buSzPts val="1400"/>
              <a:buAutoNum type="alphaLcParenR"/>
            </a:pPr>
            <a:r>
              <a:rPr lang="en" dirty="0"/>
              <a:t>Vestibular neuritis</a:t>
            </a:r>
            <a:endParaRPr dirty="0"/>
          </a:p>
          <a:p>
            <a:pPr marL="914400" lvl="1" indent="-317500" algn="l" rtl="0">
              <a:spcBef>
                <a:spcPts val="0"/>
              </a:spcBef>
              <a:spcAft>
                <a:spcPts val="0"/>
              </a:spcAft>
              <a:buSzPts val="1400"/>
              <a:buAutoNum type="alphaLcParenR"/>
            </a:pPr>
            <a:r>
              <a:rPr lang="en" dirty="0"/>
              <a:t>Meniere’s Disease</a:t>
            </a:r>
          </a:p>
          <a:p>
            <a:pPr marL="914400" lvl="1" indent="-317500" algn="l" rtl="0">
              <a:spcBef>
                <a:spcPts val="0"/>
              </a:spcBef>
              <a:spcAft>
                <a:spcPts val="0"/>
              </a:spcAft>
              <a:buSzPts val="1400"/>
              <a:buAutoNum type="alphaLcParenR"/>
            </a:pPr>
            <a:r>
              <a:rPr lang="en" dirty="0"/>
              <a:t>Superior Canal Dehiscence Syndrome</a:t>
            </a:r>
          </a:p>
          <a:p>
            <a:pPr marL="914400" lvl="1" indent="-317500" algn="l" rtl="0">
              <a:spcBef>
                <a:spcPts val="0"/>
              </a:spcBef>
              <a:spcAft>
                <a:spcPts val="0"/>
              </a:spcAft>
              <a:buSzPts val="1400"/>
              <a:buAutoNum type="alphaLcParenR"/>
            </a:pPr>
            <a:r>
              <a:rPr lang="en" dirty="0"/>
              <a:t>Acoustic </a:t>
            </a:r>
            <a:r>
              <a:rPr lang="en" dirty="0" err="1"/>
              <a:t>Shwannoma</a:t>
            </a:r>
            <a:endParaRPr lang="en" dirty="0"/>
          </a:p>
          <a:p>
            <a:pPr indent="-317500">
              <a:buSzPts val="1400"/>
              <a:buAutoNum type="arabicParenR"/>
            </a:pPr>
            <a:r>
              <a:rPr lang="en" b="1" dirty="0"/>
              <a:t>“Weak and Dizzy” aka general medical cause</a:t>
            </a:r>
          </a:p>
          <a:p>
            <a:pPr lvl="1">
              <a:buAutoNum type="alphaLcParenR"/>
            </a:pPr>
            <a:r>
              <a:rPr lang="en" dirty="0"/>
              <a:t>DDx = literally anything</a:t>
            </a:r>
          </a:p>
          <a:p>
            <a:pPr marL="914400" lvl="1" indent="-317500" algn="l" rtl="0">
              <a:spcBef>
                <a:spcPts val="0"/>
              </a:spcBef>
              <a:spcAft>
                <a:spcPts val="0"/>
              </a:spcAft>
              <a:buSzPts val="1400"/>
              <a:buAutoNum type="alphaLcParenR"/>
            </a:pPr>
            <a:endParaRPr lang="en" dirty="0"/>
          </a:p>
        </p:txBody>
      </p:sp>
      <p:pic>
        <p:nvPicPr>
          <p:cNvPr id="2" name="Google Shape;153;p28" title="Screen Shot 2025-10-03 at 11.16.22 AM.png">
            <a:extLst>
              <a:ext uri="{FF2B5EF4-FFF2-40B4-BE49-F238E27FC236}">
                <a16:creationId xmlns:a16="http://schemas.microsoft.com/office/drawing/2014/main" id="{336336F7-150A-5898-9CDD-6F37F9BF7311}"/>
              </a:ext>
            </a:extLst>
          </p:cNvPr>
          <p:cNvPicPr preferRelativeResize="0"/>
          <p:nvPr/>
        </p:nvPicPr>
        <p:blipFill>
          <a:blip r:embed="rId3">
            <a:alphaModFix/>
          </a:blip>
          <a:stretch>
            <a:fillRect/>
          </a:stretch>
        </p:blipFill>
        <p:spPr>
          <a:xfrm>
            <a:off x="5407742" y="1343750"/>
            <a:ext cx="3532537" cy="2456000"/>
          </a:xfrm>
          <a:prstGeom prst="rect">
            <a:avLst/>
          </a:prstGeom>
          <a:noFill/>
          <a:ln>
            <a:noFill/>
          </a:ln>
        </p:spPr>
      </p:pic>
    </p:spTree>
    <p:extLst>
      <p:ext uri="{BB962C8B-B14F-4D97-AF65-F5344CB8AC3E}">
        <p14:creationId xmlns:p14="http://schemas.microsoft.com/office/powerpoint/2010/main" val="2366469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7B98E045-44C1-A4F5-1318-6B53AF22466C}"/>
            </a:ext>
          </a:extLst>
        </p:cNvPr>
        <p:cNvGrpSpPr/>
        <p:nvPr/>
      </p:nvGrpSpPr>
      <p:grpSpPr>
        <a:xfrm>
          <a:off x="0" y="0"/>
          <a:ext cx="0" cy="0"/>
          <a:chOff x="0" y="0"/>
          <a:chExt cx="0" cy="0"/>
        </a:xfrm>
      </p:grpSpPr>
      <p:sp>
        <p:nvSpPr>
          <p:cNvPr id="80" name="Google Shape;80;p17">
            <a:extLst>
              <a:ext uri="{FF2B5EF4-FFF2-40B4-BE49-F238E27FC236}">
                <a16:creationId xmlns:a16="http://schemas.microsoft.com/office/drawing/2014/main" id="{9157E61D-D42E-55CF-A555-730732E0941D}"/>
              </a:ext>
            </a:extLst>
          </p:cNvPr>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Differential for Acute Dizziness</a:t>
            </a:r>
            <a:endParaRPr dirty="0"/>
          </a:p>
        </p:txBody>
      </p:sp>
      <p:sp>
        <p:nvSpPr>
          <p:cNvPr id="81" name="Google Shape;81;p17">
            <a:extLst>
              <a:ext uri="{FF2B5EF4-FFF2-40B4-BE49-F238E27FC236}">
                <a16:creationId xmlns:a16="http://schemas.microsoft.com/office/drawing/2014/main" id="{EEC0F7E8-E028-089C-A4B7-E8B26900F4F9}"/>
              </a:ext>
            </a:extLst>
          </p:cNvPr>
          <p:cNvSpPr txBox="1">
            <a:spLocks noGrp="1"/>
          </p:cNvSpPr>
          <p:nvPr>
            <p:ph type="body" idx="1"/>
          </p:nvPr>
        </p:nvSpPr>
        <p:spPr>
          <a:prstGeom prst="rect">
            <a:avLst/>
          </a:prstGeom>
        </p:spPr>
        <p:txBody>
          <a:bodyPr spcFirstLastPara="1" wrap="square" lIns="91425" tIns="91425" rIns="91425" bIns="91425" anchor="t" anchorCtr="0">
            <a:normAutofit fontScale="92500" lnSpcReduction="20000"/>
          </a:bodyPr>
          <a:lstStyle/>
          <a:p>
            <a:pPr marL="457200" lvl="0" indent="-342900" algn="l" rtl="0">
              <a:spcBef>
                <a:spcPts val="0"/>
              </a:spcBef>
              <a:spcAft>
                <a:spcPts val="0"/>
              </a:spcAft>
              <a:buSzPts val="1800"/>
              <a:buAutoNum type="arabicParenR"/>
            </a:pPr>
            <a:r>
              <a:rPr lang="en" b="1" dirty="0"/>
              <a:t>Presyncope</a:t>
            </a:r>
            <a:endParaRPr lang="en-CA" b="1" dirty="0"/>
          </a:p>
          <a:p>
            <a:pPr marL="914400" lvl="1" indent="-317500" algn="l" rtl="0">
              <a:spcBef>
                <a:spcPts val="0"/>
              </a:spcBef>
              <a:spcAft>
                <a:spcPts val="0"/>
              </a:spcAft>
              <a:buSzPts val="1400"/>
              <a:buAutoNum type="alphaLcParenR"/>
            </a:pPr>
            <a:r>
              <a:rPr lang="en-CA" dirty="0"/>
              <a:t>Orthostatic, vasovagal, cardiac, </a:t>
            </a:r>
            <a:r>
              <a:rPr lang="en-CA" dirty="0" err="1"/>
              <a:t>etc</a:t>
            </a:r>
            <a:r>
              <a:rPr lang="en-CA" dirty="0"/>
              <a:t>…</a:t>
            </a:r>
            <a:endParaRPr lang="en-CA" b="1" dirty="0"/>
          </a:p>
          <a:p>
            <a:pPr marL="457200" lvl="0" indent="-342900" algn="l" rtl="0">
              <a:spcBef>
                <a:spcPts val="0"/>
              </a:spcBef>
              <a:spcAft>
                <a:spcPts val="0"/>
              </a:spcAft>
              <a:buSzPts val="1800"/>
              <a:buAutoNum type="arabicParenR"/>
            </a:pPr>
            <a:r>
              <a:rPr lang="en" b="1" dirty="0"/>
              <a:t>Central Causes of Dizziness</a:t>
            </a:r>
            <a:endParaRPr b="1" dirty="0"/>
          </a:p>
          <a:p>
            <a:pPr marL="914400" lvl="1" indent="-317500" algn="l" rtl="0">
              <a:spcBef>
                <a:spcPts val="0"/>
              </a:spcBef>
              <a:spcAft>
                <a:spcPts val="0"/>
              </a:spcAft>
              <a:buSzPts val="1400"/>
              <a:buAutoNum type="alphaLcParenR"/>
            </a:pPr>
            <a:r>
              <a:rPr lang="en" dirty="0"/>
              <a:t>Cerebrovascular accident (stroke/TIA/ICH)</a:t>
            </a:r>
            <a:endParaRPr dirty="0"/>
          </a:p>
          <a:p>
            <a:pPr marL="914400" lvl="1" indent="-317500" algn="l" rtl="0">
              <a:spcBef>
                <a:spcPts val="0"/>
              </a:spcBef>
              <a:spcAft>
                <a:spcPts val="0"/>
              </a:spcAft>
              <a:buSzPts val="1400"/>
              <a:buAutoNum type="alphaLcParenR"/>
            </a:pPr>
            <a:r>
              <a:rPr lang="en" dirty="0"/>
              <a:t>Multiple sclerosis</a:t>
            </a:r>
            <a:endParaRPr dirty="0"/>
          </a:p>
          <a:p>
            <a:pPr marL="914400" lvl="1" indent="-317500" algn="l" rtl="0">
              <a:spcBef>
                <a:spcPts val="0"/>
              </a:spcBef>
              <a:spcAft>
                <a:spcPts val="0"/>
              </a:spcAft>
              <a:buSzPts val="1400"/>
              <a:buAutoNum type="alphaLcParenR"/>
            </a:pPr>
            <a:r>
              <a:rPr lang="en" dirty="0"/>
              <a:t>CNS </a:t>
            </a:r>
            <a:r>
              <a:rPr lang="en" dirty="0" err="1"/>
              <a:t>tumour</a:t>
            </a:r>
            <a:endParaRPr lang="en" dirty="0"/>
          </a:p>
          <a:p>
            <a:pPr marL="914400" lvl="1" indent="-317500" algn="l" rtl="0">
              <a:spcBef>
                <a:spcPts val="0"/>
              </a:spcBef>
              <a:spcAft>
                <a:spcPts val="0"/>
              </a:spcAft>
              <a:buSzPts val="1400"/>
              <a:buAutoNum type="alphaLcParenR"/>
            </a:pPr>
            <a:r>
              <a:rPr lang="en" dirty="0"/>
              <a:t>Drug intoxication or side effect</a:t>
            </a:r>
            <a:endParaRPr dirty="0"/>
          </a:p>
          <a:p>
            <a:pPr marL="914400" lvl="1" indent="-317500" algn="l" rtl="0">
              <a:spcBef>
                <a:spcPts val="0"/>
              </a:spcBef>
              <a:spcAft>
                <a:spcPts val="0"/>
              </a:spcAft>
              <a:buSzPts val="1400"/>
              <a:buAutoNum type="alphaLcParenR"/>
            </a:pPr>
            <a:r>
              <a:rPr lang="en" dirty="0"/>
              <a:t>Post Concussion Syndrome</a:t>
            </a:r>
          </a:p>
          <a:p>
            <a:pPr lvl="1">
              <a:buFont typeface="Arial" panose="020B0604020202020204" pitchFamily="34" charset="0"/>
              <a:buAutoNum type="alphaLcParenR"/>
            </a:pPr>
            <a:r>
              <a:rPr lang="en-CA" dirty="0"/>
              <a:t>Vestibular migraine</a:t>
            </a:r>
            <a:endParaRPr dirty="0"/>
          </a:p>
          <a:p>
            <a:pPr marL="457200" lvl="0" indent="-342900" algn="l" rtl="0">
              <a:spcBef>
                <a:spcPts val="0"/>
              </a:spcBef>
              <a:spcAft>
                <a:spcPts val="0"/>
              </a:spcAft>
              <a:buSzPts val="1800"/>
              <a:buAutoNum type="arabicParenR"/>
            </a:pPr>
            <a:r>
              <a:rPr lang="en" b="1" dirty="0"/>
              <a:t>Peripheral Causes of Dizziness</a:t>
            </a:r>
            <a:endParaRPr b="1" dirty="0"/>
          </a:p>
          <a:p>
            <a:pPr marL="914400" lvl="1" indent="-317500" algn="l" rtl="0">
              <a:spcBef>
                <a:spcPts val="0"/>
              </a:spcBef>
              <a:spcAft>
                <a:spcPts val="0"/>
              </a:spcAft>
              <a:buSzPts val="1400"/>
              <a:buAutoNum type="alphaLcParenR"/>
            </a:pPr>
            <a:r>
              <a:rPr lang="en" dirty="0"/>
              <a:t>BPPV</a:t>
            </a:r>
            <a:endParaRPr dirty="0"/>
          </a:p>
          <a:p>
            <a:pPr marL="914400" lvl="1" indent="-317500" algn="l" rtl="0">
              <a:spcBef>
                <a:spcPts val="0"/>
              </a:spcBef>
              <a:spcAft>
                <a:spcPts val="0"/>
              </a:spcAft>
              <a:buSzPts val="1400"/>
              <a:buAutoNum type="alphaLcParenR"/>
            </a:pPr>
            <a:r>
              <a:rPr lang="en" dirty="0"/>
              <a:t>Vestibular neuritis</a:t>
            </a:r>
            <a:endParaRPr dirty="0"/>
          </a:p>
          <a:p>
            <a:pPr marL="914400" lvl="1" indent="-317500" algn="l" rtl="0">
              <a:spcBef>
                <a:spcPts val="0"/>
              </a:spcBef>
              <a:spcAft>
                <a:spcPts val="0"/>
              </a:spcAft>
              <a:buSzPts val="1400"/>
              <a:buAutoNum type="alphaLcParenR"/>
            </a:pPr>
            <a:r>
              <a:rPr lang="en" dirty="0"/>
              <a:t>Meniere’s Disease</a:t>
            </a:r>
          </a:p>
          <a:p>
            <a:pPr marL="914400" lvl="1" indent="-317500" algn="l" rtl="0">
              <a:spcBef>
                <a:spcPts val="0"/>
              </a:spcBef>
              <a:spcAft>
                <a:spcPts val="0"/>
              </a:spcAft>
              <a:buSzPts val="1400"/>
              <a:buAutoNum type="alphaLcParenR"/>
            </a:pPr>
            <a:r>
              <a:rPr lang="en" dirty="0"/>
              <a:t>Superior Canal Dehiscence Syndrome</a:t>
            </a:r>
          </a:p>
          <a:p>
            <a:pPr marL="914400" lvl="1" indent="-317500" algn="l" rtl="0">
              <a:spcBef>
                <a:spcPts val="0"/>
              </a:spcBef>
              <a:spcAft>
                <a:spcPts val="0"/>
              </a:spcAft>
              <a:buSzPts val="1400"/>
              <a:buAutoNum type="alphaLcParenR"/>
            </a:pPr>
            <a:r>
              <a:rPr lang="en" dirty="0"/>
              <a:t>Acoustic </a:t>
            </a:r>
            <a:r>
              <a:rPr lang="en" dirty="0" err="1"/>
              <a:t>Shwannoma</a:t>
            </a:r>
            <a:endParaRPr lang="en" dirty="0"/>
          </a:p>
          <a:p>
            <a:pPr indent="-317500">
              <a:buSzPts val="1400"/>
              <a:buAutoNum type="arabicParenR"/>
            </a:pPr>
            <a:r>
              <a:rPr lang="en" b="1" dirty="0"/>
              <a:t>“Weak and Dizzy” aka general medical cause</a:t>
            </a:r>
          </a:p>
          <a:p>
            <a:pPr lvl="1">
              <a:buAutoNum type="alphaLcParenR"/>
            </a:pPr>
            <a:r>
              <a:rPr lang="en" dirty="0"/>
              <a:t>DDx = literally anything</a:t>
            </a:r>
          </a:p>
          <a:p>
            <a:pPr marL="914400" lvl="1" indent="-317500" algn="l" rtl="0">
              <a:spcBef>
                <a:spcPts val="0"/>
              </a:spcBef>
              <a:spcAft>
                <a:spcPts val="0"/>
              </a:spcAft>
              <a:buSzPts val="1400"/>
              <a:buAutoNum type="alphaLcParenR"/>
            </a:pPr>
            <a:endParaRPr lang="en" dirty="0"/>
          </a:p>
        </p:txBody>
      </p:sp>
      <p:pic>
        <p:nvPicPr>
          <p:cNvPr id="2" name="Google Shape;153;p28" title="Screen Shot 2025-10-03 at 11.16.22 AM.png">
            <a:extLst>
              <a:ext uri="{FF2B5EF4-FFF2-40B4-BE49-F238E27FC236}">
                <a16:creationId xmlns:a16="http://schemas.microsoft.com/office/drawing/2014/main" id="{84FCD4FE-CE6A-BEE0-5084-7C05FB4A1DBF}"/>
              </a:ext>
            </a:extLst>
          </p:cNvPr>
          <p:cNvPicPr preferRelativeResize="0"/>
          <p:nvPr/>
        </p:nvPicPr>
        <p:blipFill>
          <a:blip r:embed="rId3">
            <a:alphaModFix/>
          </a:blip>
          <a:stretch>
            <a:fillRect/>
          </a:stretch>
        </p:blipFill>
        <p:spPr>
          <a:xfrm>
            <a:off x="5407742" y="1343750"/>
            <a:ext cx="3532537" cy="2456000"/>
          </a:xfrm>
          <a:prstGeom prst="rect">
            <a:avLst/>
          </a:prstGeom>
          <a:noFill/>
          <a:ln>
            <a:noFill/>
          </a:ln>
        </p:spPr>
      </p:pic>
      <p:sp>
        <p:nvSpPr>
          <p:cNvPr id="3" name="TextBox 2">
            <a:extLst>
              <a:ext uri="{FF2B5EF4-FFF2-40B4-BE49-F238E27FC236}">
                <a16:creationId xmlns:a16="http://schemas.microsoft.com/office/drawing/2014/main" id="{32DC56FE-F8D9-D6BB-ADCA-09FE1D8F52F2}"/>
              </a:ext>
            </a:extLst>
          </p:cNvPr>
          <p:cNvSpPr txBox="1"/>
          <p:nvPr/>
        </p:nvSpPr>
        <p:spPr>
          <a:xfrm>
            <a:off x="398753" y="4584105"/>
            <a:ext cx="5204198" cy="369332"/>
          </a:xfrm>
          <a:prstGeom prst="rect">
            <a:avLst/>
          </a:prstGeom>
          <a:noFill/>
        </p:spPr>
        <p:txBody>
          <a:bodyPr wrap="square" rtlCol="0">
            <a:spAutoFit/>
          </a:bodyPr>
          <a:lstStyle/>
          <a:p>
            <a:r>
              <a:rPr lang="en-US" b="1" dirty="0"/>
              <a:t>5) Metabolic</a:t>
            </a:r>
            <a:r>
              <a:rPr lang="en-US" dirty="0"/>
              <a:t>: </a:t>
            </a:r>
            <a:r>
              <a:rPr lang="en-US" dirty="0" err="1"/>
              <a:t>eg</a:t>
            </a:r>
            <a:r>
              <a:rPr lang="en-US" dirty="0"/>
              <a:t> hypoglycemia, hyponatremia…</a:t>
            </a:r>
          </a:p>
        </p:txBody>
      </p:sp>
    </p:spTree>
    <p:extLst>
      <p:ext uri="{BB962C8B-B14F-4D97-AF65-F5344CB8AC3E}">
        <p14:creationId xmlns:p14="http://schemas.microsoft.com/office/powerpoint/2010/main" val="3561293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Simplified “Big 3” Approach for Acute Dizziness</a:t>
            </a:r>
            <a:endParaRPr dirty="0"/>
          </a:p>
        </p:txBody>
      </p:sp>
      <p:sp>
        <p:nvSpPr>
          <p:cNvPr id="94" name="Google Shape;94;p19"/>
          <p:cNvSpPr txBox="1">
            <a:spLocks noGrp="1"/>
          </p:cNvSpPr>
          <p:nvPr>
            <p:ph type="body" idx="1"/>
          </p:nvPr>
        </p:nvSpPr>
        <p:spPr>
          <a:xfrm>
            <a:off x="311699" y="1152475"/>
            <a:ext cx="8630281" cy="341640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SzPts val="1800"/>
              <a:buNone/>
            </a:pPr>
            <a:r>
              <a:rPr lang="en" b="1" dirty="0"/>
              <a:t>1) BPPV</a:t>
            </a:r>
            <a:r>
              <a:rPr lang="en" dirty="0"/>
              <a:t> – common, you can accurately diagnose on H+P</a:t>
            </a:r>
          </a:p>
          <a:p>
            <a:pPr marL="457200" lvl="0" indent="-342900" algn="l" rtl="0">
              <a:spcBef>
                <a:spcPts val="0"/>
              </a:spcBef>
              <a:spcAft>
                <a:spcPts val="0"/>
              </a:spcAft>
              <a:buSzPts val="1800"/>
              <a:buAutoNum type="arabicParenR"/>
            </a:pPr>
            <a:endParaRPr lang="en" dirty="0"/>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b="1" dirty="0"/>
              <a:t>2) Vestibular Neuritis</a:t>
            </a:r>
            <a:r>
              <a:rPr lang="en" dirty="0"/>
              <a:t> – common, you can accurately diagnose on H+P</a:t>
            </a:r>
          </a:p>
          <a:p>
            <a:pPr marL="457200" lvl="0" indent="-342900" algn="l" rtl="0">
              <a:spcBef>
                <a:spcPts val="0"/>
              </a:spcBef>
              <a:spcAft>
                <a:spcPts val="0"/>
              </a:spcAft>
              <a:buSzPts val="1800"/>
              <a:buAutoNum type="arabicParenR"/>
            </a:pPr>
            <a:endParaRPr lang="en" dirty="0"/>
          </a:p>
          <a:p>
            <a:pPr marL="457200" lvl="0" indent="-342900" algn="l" rtl="0">
              <a:spcBef>
                <a:spcPts val="0"/>
              </a:spcBef>
              <a:spcAft>
                <a:spcPts val="0"/>
              </a:spcAft>
              <a:buSzPts val="1800"/>
              <a:buAutoNum type="arabicParenR"/>
            </a:pPr>
            <a:endParaRPr dirty="0"/>
          </a:p>
          <a:p>
            <a:pPr marL="114300" lvl="0" indent="0" algn="l" rtl="0">
              <a:spcBef>
                <a:spcPts val="0"/>
              </a:spcBef>
              <a:spcAft>
                <a:spcPts val="0"/>
              </a:spcAft>
              <a:buSzPts val="1800"/>
              <a:buNone/>
            </a:pPr>
            <a:r>
              <a:rPr lang="en" b="1" dirty="0"/>
              <a:t>3) Dizzy Stroke/CVA</a:t>
            </a:r>
            <a:r>
              <a:rPr lang="en" dirty="0"/>
              <a:t> – uncommon but serious, you don’t want to miss it</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Key Anatomy/Physiology Concepts</a:t>
            </a:r>
            <a:endParaRPr/>
          </a:p>
        </p:txBody>
      </p:sp>
      <p:sp>
        <p:nvSpPr>
          <p:cNvPr id="100" name="Google Shape;100;p20"/>
          <p:cNvSpPr txBox="1">
            <a:spLocks noGrp="1"/>
          </p:cNvSpPr>
          <p:nvPr>
            <p:ph type="body" idx="1"/>
          </p:nvPr>
        </p:nvSpPr>
        <p:spPr>
          <a:xfrm>
            <a:off x="311700" y="1152475"/>
            <a:ext cx="4306500" cy="34164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AutoNum type="arabicParenR"/>
            </a:pPr>
            <a:r>
              <a:rPr lang="en" b="1" dirty="0"/>
              <a:t>Vestibular Apparatus</a:t>
            </a:r>
          </a:p>
          <a:p>
            <a:pPr lvl="1" indent="-342900">
              <a:buSzPts val="1800"/>
            </a:pPr>
            <a:r>
              <a:rPr lang="en" dirty="0"/>
              <a:t>Senses Movements of the Head</a:t>
            </a:r>
            <a:endParaRPr dirty="0"/>
          </a:p>
          <a:p>
            <a:pPr marL="457200" lvl="0" indent="-342900" algn="l" rtl="0">
              <a:spcBef>
                <a:spcPts val="0"/>
              </a:spcBef>
              <a:spcAft>
                <a:spcPts val="0"/>
              </a:spcAft>
              <a:buSzPts val="1800"/>
              <a:buAutoNum type="arabicParenR"/>
            </a:pPr>
            <a:r>
              <a:rPr lang="en" b="1" dirty="0"/>
              <a:t>Vestibular Nerve</a:t>
            </a:r>
          </a:p>
          <a:p>
            <a:pPr lvl="1" indent="-342900">
              <a:buSzPts val="1800"/>
            </a:pPr>
            <a:r>
              <a:rPr lang="en" dirty="0"/>
              <a:t>Relays information from VA</a:t>
            </a:r>
          </a:p>
          <a:p>
            <a:pPr lvl="0">
              <a:buAutoNum type="arabicParenR"/>
            </a:pPr>
            <a:r>
              <a:rPr lang="en-CA" b="1" dirty="0" err="1"/>
              <a:t>Vestibulo</a:t>
            </a:r>
            <a:r>
              <a:rPr lang="en-CA" b="1" dirty="0"/>
              <a:t>-Ocular Reflex</a:t>
            </a:r>
          </a:p>
          <a:p>
            <a:pPr lvl="1"/>
            <a:r>
              <a:rPr lang="en-CA" b="1" dirty="0"/>
              <a:t>extra-ocular muscles</a:t>
            </a:r>
            <a:r>
              <a:rPr lang="en-CA" dirty="0"/>
              <a:t> receive </a:t>
            </a:r>
            <a:r>
              <a:rPr lang="en-CA" b="1" dirty="0"/>
              <a:t>continuous input</a:t>
            </a:r>
            <a:r>
              <a:rPr lang="en-CA" dirty="0"/>
              <a:t> from vestibular apparatus (auto-stabilize)</a:t>
            </a:r>
            <a:endParaRPr dirty="0"/>
          </a:p>
          <a:p>
            <a:pPr marL="457200" lvl="0" indent="-342900" algn="l" rtl="0">
              <a:spcBef>
                <a:spcPts val="0"/>
              </a:spcBef>
              <a:spcAft>
                <a:spcPts val="0"/>
              </a:spcAft>
              <a:buSzPts val="1800"/>
              <a:buAutoNum type="arabicParenR"/>
            </a:pPr>
            <a:r>
              <a:rPr lang="en" b="1" dirty="0"/>
              <a:t>Cerebellum</a:t>
            </a:r>
          </a:p>
          <a:p>
            <a:pPr lvl="1" indent="-342900">
              <a:buSzPts val="1800"/>
            </a:pPr>
            <a:r>
              <a:rPr lang="en" dirty="0"/>
              <a:t>Controls balance and coordination</a:t>
            </a:r>
            <a:endParaRPr dirty="0"/>
          </a:p>
        </p:txBody>
      </p:sp>
      <p:pic>
        <p:nvPicPr>
          <p:cNvPr id="101" name="Google Shape;101;p20"/>
          <p:cNvPicPr preferRelativeResize="0"/>
          <p:nvPr/>
        </p:nvPicPr>
        <p:blipFill>
          <a:blip r:embed="rId3">
            <a:alphaModFix/>
          </a:blip>
          <a:stretch>
            <a:fillRect/>
          </a:stretch>
        </p:blipFill>
        <p:spPr>
          <a:xfrm>
            <a:off x="5812175" y="922475"/>
            <a:ext cx="2705100" cy="1695450"/>
          </a:xfrm>
          <a:prstGeom prst="rect">
            <a:avLst/>
          </a:prstGeom>
          <a:noFill/>
          <a:ln>
            <a:noFill/>
          </a:ln>
        </p:spPr>
      </p:pic>
      <p:pic>
        <p:nvPicPr>
          <p:cNvPr id="102" name="Google Shape;102;p20"/>
          <p:cNvPicPr preferRelativeResize="0"/>
          <p:nvPr/>
        </p:nvPicPr>
        <p:blipFill>
          <a:blip r:embed="rId4">
            <a:alphaModFix/>
          </a:blip>
          <a:stretch>
            <a:fillRect/>
          </a:stretch>
        </p:blipFill>
        <p:spPr>
          <a:xfrm>
            <a:off x="6031250" y="2664350"/>
            <a:ext cx="2266951" cy="2266951"/>
          </a:xfrm>
          <a:prstGeom prst="rect">
            <a:avLst/>
          </a:prstGeom>
          <a:noFill/>
          <a:ln>
            <a:noFill/>
          </a:ln>
        </p:spPr>
      </p:pic>
      <p:sp>
        <p:nvSpPr>
          <p:cNvPr id="4" name="TextBox 3">
            <a:extLst>
              <a:ext uri="{FF2B5EF4-FFF2-40B4-BE49-F238E27FC236}">
                <a16:creationId xmlns:a16="http://schemas.microsoft.com/office/drawing/2014/main" id="{4DA60B33-E29F-BE5E-C568-32213091C287}"/>
              </a:ext>
            </a:extLst>
          </p:cNvPr>
          <p:cNvSpPr txBox="1"/>
          <p:nvPr/>
        </p:nvSpPr>
        <p:spPr>
          <a:xfrm>
            <a:off x="6031250" y="876300"/>
            <a:ext cx="45719" cy="369332"/>
          </a:xfrm>
          <a:prstGeom prst="rect">
            <a:avLst/>
          </a:prstGeom>
          <a:noFill/>
        </p:spPr>
        <p:txBody>
          <a:bodyPr wrap="square" rtlCol="0">
            <a:spAutoFit/>
          </a:bodyPr>
          <a:lstStyle/>
          <a:p>
            <a:r>
              <a:rPr lang="en-US" dirty="0"/>
              <a:t>1</a:t>
            </a:r>
          </a:p>
        </p:txBody>
      </p:sp>
      <p:sp>
        <p:nvSpPr>
          <p:cNvPr id="5" name="TextBox 4">
            <a:extLst>
              <a:ext uri="{FF2B5EF4-FFF2-40B4-BE49-F238E27FC236}">
                <a16:creationId xmlns:a16="http://schemas.microsoft.com/office/drawing/2014/main" id="{E71B0A3F-9AB4-F5C1-9487-F0FE0283723A}"/>
              </a:ext>
            </a:extLst>
          </p:cNvPr>
          <p:cNvSpPr txBox="1"/>
          <p:nvPr/>
        </p:nvSpPr>
        <p:spPr>
          <a:xfrm>
            <a:off x="6812280" y="1152475"/>
            <a:ext cx="68582" cy="369332"/>
          </a:xfrm>
          <a:prstGeom prst="rect">
            <a:avLst/>
          </a:prstGeom>
          <a:noFill/>
        </p:spPr>
        <p:txBody>
          <a:bodyPr wrap="square" rtlCol="0">
            <a:spAutoFit/>
          </a:bodyPr>
          <a:lstStyle/>
          <a:p>
            <a:r>
              <a:rPr lang="en-US" dirty="0"/>
              <a:t>2</a:t>
            </a:r>
          </a:p>
        </p:txBody>
      </p:sp>
      <p:sp>
        <p:nvSpPr>
          <p:cNvPr id="6" name="TextBox 5">
            <a:extLst>
              <a:ext uri="{FF2B5EF4-FFF2-40B4-BE49-F238E27FC236}">
                <a16:creationId xmlns:a16="http://schemas.microsoft.com/office/drawing/2014/main" id="{5DEA46A3-5B5C-DC04-FE48-7F09D54EE92C}"/>
              </a:ext>
            </a:extLst>
          </p:cNvPr>
          <p:cNvSpPr txBox="1"/>
          <p:nvPr/>
        </p:nvSpPr>
        <p:spPr>
          <a:xfrm>
            <a:off x="7520940" y="1152475"/>
            <a:ext cx="308098" cy="369332"/>
          </a:xfrm>
          <a:prstGeom prst="rect">
            <a:avLst/>
          </a:prstGeom>
          <a:noFill/>
        </p:spPr>
        <p:txBody>
          <a:bodyPr wrap="none" rtlCol="0">
            <a:spAutoFit/>
          </a:bodyPr>
          <a:lstStyle/>
          <a:p>
            <a:r>
              <a:rPr lang="en-US" dirty="0"/>
              <a:t>3</a:t>
            </a:r>
          </a:p>
        </p:txBody>
      </p:sp>
      <p:sp>
        <p:nvSpPr>
          <p:cNvPr id="7" name="TextBox 6">
            <a:extLst>
              <a:ext uri="{FF2B5EF4-FFF2-40B4-BE49-F238E27FC236}">
                <a16:creationId xmlns:a16="http://schemas.microsoft.com/office/drawing/2014/main" id="{BB60CFB7-2703-4BC8-CF8E-0792E6B37D4C}"/>
              </a:ext>
            </a:extLst>
          </p:cNvPr>
          <p:cNvSpPr txBox="1"/>
          <p:nvPr/>
        </p:nvSpPr>
        <p:spPr>
          <a:xfrm>
            <a:off x="7829038" y="4446270"/>
            <a:ext cx="308098" cy="369332"/>
          </a:xfrm>
          <a:prstGeom prst="rect">
            <a:avLst/>
          </a:prstGeom>
          <a:noFill/>
        </p:spPr>
        <p:txBody>
          <a:bodyPr wrap="none" rtlCol="0">
            <a:spAutoFit/>
          </a:bodyPr>
          <a:lstStyle/>
          <a:p>
            <a:r>
              <a:rPr lang="en-US" dirty="0"/>
              <a:t>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0">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0">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0">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0">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1. BPPV</a:t>
            </a:r>
            <a:endParaRPr dirty="0"/>
          </a:p>
        </p:txBody>
      </p:sp>
      <p:sp>
        <p:nvSpPr>
          <p:cNvPr id="108" name="Google Shape;108;p21"/>
          <p:cNvSpPr txBox="1">
            <a:spLocks noGrp="1"/>
          </p:cNvSpPr>
          <p:nvPr>
            <p:ph type="body" idx="1"/>
          </p:nvPr>
        </p:nvSpPr>
        <p:spPr>
          <a:xfrm>
            <a:off x="311700" y="1152474"/>
            <a:ext cx="3924600" cy="3820975"/>
          </a:xfrm>
          <a:prstGeom prst="rect">
            <a:avLst/>
          </a:prstGeom>
        </p:spPr>
        <p:txBody>
          <a:bodyPr spcFirstLastPara="1" wrap="square" lIns="91425" tIns="91425" rIns="91425" bIns="91425" anchor="t" anchorCtr="0">
            <a:normAutofit fontScale="85000" lnSpcReduction="20000"/>
          </a:bodyPr>
          <a:lstStyle/>
          <a:p>
            <a:pPr marL="122873" indent="0">
              <a:buSzPct val="100000"/>
              <a:buNone/>
            </a:pPr>
            <a:r>
              <a:rPr lang="en" dirty="0"/>
              <a:t>Most common cause peripheral vertigo </a:t>
            </a:r>
          </a:p>
          <a:p>
            <a:pPr marL="122873" indent="0">
              <a:buSzPct val="100000"/>
              <a:buNone/>
            </a:pPr>
            <a:endParaRPr lang="en" dirty="0"/>
          </a:p>
          <a:p>
            <a:pPr marL="122873" indent="0">
              <a:buSzPct val="100000"/>
              <a:buNone/>
            </a:pPr>
            <a:r>
              <a:rPr lang="en" dirty="0"/>
              <a:t>Median age ~52</a:t>
            </a:r>
          </a:p>
          <a:p>
            <a:pPr marL="122873" indent="0">
              <a:buSzPct val="100000"/>
              <a:buNone/>
            </a:pPr>
            <a:endParaRPr dirty="0"/>
          </a:p>
          <a:p>
            <a:pPr marL="122873" indent="0">
              <a:buSzPct val="100000"/>
              <a:buNone/>
            </a:pPr>
            <a:r>
              <a:rPr lang="en" dirty="0"/>
              <a:t>Caused by loose debris (otoconia) within the semicircular canals</a:t>
            </a:r>
          </a:p>
          <a:p>
            <a:pPr marL="122873" indent="0">
              <a:buSzPct val="100000"/>
              <a:buNone/>
            </a:pPr>
            <a:endParaRPr dirty="0"/>
          </a:p>
          <a:p>
            <a:pPr marL="122873" indent="0">
              <a:buSzPct val="100000"/>
              <a:buNone/>
            </a:pPr>
            <a:r>
              <a:rPr lang="en" b="1" dirty="0"/>
              <a:t>Intermittent intense, short-lived vertigo episodes initiated by head movements</a:t>
            </a:r>
          </a:p>
          <a:p>
            <a:pPr marL="122873" indent="0">
              <a:buSzPct val="100000"/>
              <a:buNone/>
            </a:pPr>
            <a:endParaRPr b="1" dirty="0"/>
          </a:p>
          <a:p>
            <a:pPr marL="122873" indent="0">
              <a:buSzPct val="100000"/>
              <a:buNone/>
            </a:pPr>
            <a:r>
              <a:rPr lang="en" dirty="0"/>
              <a:t>Eventually resolves after otoliths return to utricle</a:t>
            </a:r>
            <a:endParaRPr dirty="0"/>
          </a:p>
          <a:p>
            <a:pPr marL="889318" lvl="1" indent="-285750">
              <a:buSzPct val="100000"/>
            </a:pPr>
            <a:r>
              <a:rPr lang="en" sz="1500" dirty="0"/>
              <a:t>Takes average of ~2-6 weeks to resolve without treatment</a:t>
            </a:r>
            <a:endParaRPr sz="1500" dirty="0"/>
          </a:p>
          <a:p>
            <a:pPr marL="889318" lvl="1" indent="-285750">
              <a:buSzPct val="100000"/>
            </a:pPr>
            <a:r>
              <a:rPr lang="en" sz="1500" dirty="0"/>
              <a:t>Appropriate particle repositioning maneuvers should result in immediate cure</a:t>
            </a:r>
            <a:endParaRPr sz="1500" dirty="0"/>
          </a:p>
        </p:txBody>
      </p:sp>
      <p:pic>
        <p:nvPicPr>
          <p:cNvPr id="109" name="Google Shape;109;p21"/>
          <p:cNvPicPr preferRelativeResize="0"/>
          <p:nvPr/>
        </p:nvPicPr>
        <p:blipFill>
          <a:blip r:embed="rId3">
            <a:alphaModFix/>
          </a:blip>
          <a:stretch>
            <a:fillRect/>
          </a:stretch>
        </p:blipFill>
        <p:spPr>
          <a:xfrm>
            <a:off x="5823950" y="747888"/>
            <a:ext cx="2651154" cy="382097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32870-DF09-0B6F-6CF5-87EECCB76AA3}"/>
              </a:ext>
            </a:extLst>
          </p:cNvPr>
          <p:cNvSpPr>
            <a:spLocks noGrp="1"/>
          </p:cNvSpPr>
          <p:nvPr>
            <p:ph type="title"/>
          </p:nvPr>
        </p:nvSpPr>
        <p:spPr/>
        <p:txBody>
          <a:bodyPr>
            <a:normAutofit fontScale="90000"/>
          </a:bodyPr>
          <a:lstStyle/>
          <a:p>
            <a:r>
              <a:rPr lang="en-US" dirty="0"/>
              <a:t>Key Word: </a:t>
            </a:r>
            <a:r>
              <a:rPr lang="en-US" b="1" u="sng" dirty="0"/>
              <a:t>Paroxysmal</a:t>
            </a:r>
          </a:p>
        </p:txBody>
      </p:sp>
      <p:sp>
        <p:nvSpPr>
          <p:cNvPr id="3" name="Text Placeholder 2">
            <a:extLst>
              <a:ext uri="{FF2B5EF4-FFF2-40B4-BE49-F238E27FC236}">
                <a16:creationId xmlns:a16="http://schemas.microsoft.com/office/drawing/2014/main" id="{7A8C1F62-D68E-1FBE-D354-78F26FBAA064}"/>
              </a:ext>
            </a:extLst>
          </p:cNvPr>
          <p:cNvSpPr>
            <a:spLocks noGrp="1"/>
          </p:cNvSpPr>
          <p:nvPr>
            <p:ph type="body" idx="1"/>
          </p:nvPr>
        </p:nvSpPr>
        <p:spPr/>
        <p:txBody>
          <a:bodyPr>
            <a:normAutofit lnSpcReduction="10000"/>
          </a:bodyPr>
          <a:lstStyle/>
          <a:p>
            <a:r>
              <a:rPr lang="en-US" sz="2400" dirty="0"/>
              <a:t>Typical presentation for BPPV is someone who gets </a:t>
            </a:r>
            <a:r>
              <a:rPr lang="en-US" sz="2400" b="1" dirty="0"/>
              <a:t>sudden intense dizzy spells lasting &lt;1min that are triggered by lying down or turning over in bed and resolve when still</a:t>
            </a:r>
          </a:p>
          <a:p>
            <a:endParaRPr lang="en-US" dirty="0"/>
          </a:p>
          <a:p>
            <a:endParaRPr lang="en-US" dirty="0"/>
          </a:p>
          <a:p>
            <a:endParaRPr lang="en-US" dirty="0"/>
          </a:p>
          <a:p>
            <a:endParaRPr lang="en-US" dirty="0"/>
          </a:p>
          <a:p>
            <a:pPr marL="114300" indent="0">
              <a:buNone/>
            </a:pPr>
            <a:r>
              <a:rPr lang="en-US" dirty="0"/>
              <a:t>CAVEATS: </a:t>
            </a:r>
          </a:p>
          <a:p>
            <a:pPr marL="114300" indent="0">
              <a:buNone/>
            </a:pPr>
            <a:r>
              <a:rPr lang="en-US" dirty="0"/>
              <a:t>***patients are often nauseous and feel generally unwell for minutes/hours after attack***</a:t>
            </a:r>
          </a:p>
          <a:p>
            <a:pPr marL="114300" indent="0">
              <a:buNone/>
            </a:pPr>
            <a:r>
              <a:rPr lang="en-US" dirty="0"/>
              <a:t>***patients sometimes feel a milder “residual dizziness” between attacks***</a:t>
            </a:r>
          </a:p>
          <a:p>
            <a:pPr marL="114300" indent="0">
              <a:buNone/>
            </a:pPr>
            <a:endParaRPr lang="en-US" dirty="0"/>
          </a:p>
        </p:txBody>
      </p:sp>
    </p:spTree>
    <p:extLst>
      <p:ext uri="{BB962C8B-B14F-4D97-AF65-F5344CB8AC3E}">
        <p14:creationId xmlns:p14="http://schemas.microsoft.com/office/powerpoint/2010/main" val="418673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1"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1"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3" grpI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5B57F-709E-7E14-7A39-56F9230BA0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91EDAC-6404-CB21-6EA4-C696D4AE7668}"/>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6C37DF69-868F-51C3-DE5F-9800039374D7}"/>
              </a:ext>
            </a:extLst>
          </p:cNvPr>
          <p:cNvSpPr>
            <a:spLocks noGrp="1"/>
          </p:cNvSpPr>
          <p:nvPr>
            <p:ph idx="1"/>
          </p:nvPr>
        </p:nvSpPr>
        <p:spPr/>
        <p:txBody>
          <a:bodyPr>
            <a:normAutofit/>
          </a:bodyPr>
          <a:lstStyle/>
          <a:p>
            <a:pPr marL="457200" algn="l">
              <a:spcAft>
                <a:spcPts val="0"/>
              </a:spcAft>
            </a:pPr>
            <a:r>
              <a:rPr lang="en-CA" sz="1800" b="0" i="0" dirty="0">
                <a:solidFill>
                  <a:srgbClr val="222222"/>
                </a:solidFill>
                <a:effectLst/>
                <a:latin typeface="Calibri" panose="020F0502020204030204" pitchFamily="34" charset="0"/>
              </a:rPr>
              <a:t>adopt a simple, safe, and effective approach to vertigo</a:t>
            </a:r>
          </a:p>
          <a:p>
            <a:pPr marL="457200" algn="l">
              <a:spcAft>
                <a:spcPts val="0"/>
              </a:spcAft>
            </a:pPr>
            <a:r>
              <a:rPr lang="en-CA" sz="1800" b="0" i="0" dirty="0">
                <a:solidFill>
                  <a:srgbClr val="222222"/>
                </a:solidFill>
                <a:effectLst/>
                <a:latin typeface="Calibri" panose="020F0502020204030204" pitchFamily="34" charset="0"/>
              </a:rPr>
              <a:t>recognize red flag clinical features that are worrisome for a dangerous central cause of acute dizziness/vertigo</a:t>
            </a:r>
          </a:p>
          <a:p>
            <a:pPr marL="457200" algn="l">
              <a:spcAft>
                <a:spcPts val="0"/>
              </a:spcAft>
            </a:pPr>
            <a:r>
              <a:rPr lang="en-CA" sz="1800" b="0" i="0" dirty="0">
                <a:solidFill>
                  <a:srgbClr val="222222"/>
                </a:solidFill>
                <a:effectLst/>
                <a:latin typeface="Calibri" panose="020F0502020204030204" pitchFamily="34" charset="0"/>
              </a:rPr>
              <a:t>confidently diagnose the two common types of BPPV (posterior and horizontal canal), using history and physical exam maneuvers (Dix Hallpike and Supine Roll Test)</a:t>
            </a:r>
          </a:p>
          <a:p>
            <a:pPr marL="457200" algn="l">
              <a:spcAft>
                <a:spcPts val="0"/>
              </a:spcAft>
            </a:pPr>
            <a:r>
              <a:rPr lang="en-CA" sz="1800" b="0" i="0" dirty="0">
                <a:solidFill>
                  <a:srgbClr val="222222"/>
                </a:solidFill>
                <a:effectLst/>
                <a:latin typeface="Calibri" panose="020F0502020204030204" pitchFamily="34" charset="0"/>
              </a:rPr>
              <a:t>treat posterior canal BPPV using the Epley maneuver</a:t>
            </a:r>
          </a:p>
          <a:p>
            <a:pPr marL="457200" algn="l">
              <a:spcAft>
                <a:spcPts val="0"/>
              </a:spcAft>
            </a:pPr>
            <a:r>
              <a:rPr lang="en-CA" sz="1800" b="0" i="0" dirty="0">
                <a:solidFill>
                  <a:srgbClr val="222222"/>
                </a:solidFill>
                <a:effectLst/>
                <a:latin typeface="Calibri" panose="020F0502020204030204" pitchFamily="34" charset="0"/>
              </a:rPr>
              <a:t>understand how the HINTS+ exam can help establish a diagnosis of vestibular neuritis in a patient with the acute vestibular syndrome</a:t>
            </a:r>
          </a:p>
        </p:txBody>
      </p:sp>
    </p:spTree>
    <p:extLst>
      <p:ext uri="{BB962C8B-B14F-4D97-AF65-F5344CB8AC3E}">
        <p14:creationId xmlns:p14="http://schemas.microsoft.com/office/powerpoint/2010/main" val="672005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anta's Village Animated Snow Globe | Balsam Hill">
            <a:extLst>
              <a:ext uri="{FF2B5EF4-FFF2-40B4-BE49-F238E27FC236}">
                <a16:creationId xmlns:a16="http://schemas.microsoft.com/office/drawing/2014/main" id="{2F22B366-5E5E-BD99-F0D2-B5831FF1B0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6663" y="0"/>
            <a:ext cx="4130675"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26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2. Vestibular Neuritis</a:t>
            </a:r>
            <a:endParaRPr dirty="0"/>
          </a:p>
        </p:txBody>
      </p:sp>
      <p:sp>
        <p:nvSpPr>
          <p:cNvPr id="115" name="Google Shape;115;p22"/>
          <p:cNvSpPr txBox="1">
            <a:spLocks noGrp="1"/>
          </p:cNvSpPr>
          <p:nvPr>
            <p:ph type="body" idx="1"/>
          </p:nvPr>
        </p:nvSpPr>
        <p:spPr>
          <a:xfrm>
            <a:off x="311700" y="1152475"/>
            <a:ext cx="5371500" cy="3416400"/>
          </a:xfrm>
          <a:prstGeom prst="rect">
            <a:avLst/>
          </a:prstGeom>
        </p:spPr>
        <p:txBody>
          <a:bodyPr spcFirstLastPara="1" wrap="square" lIns="91425" tIns="91425" rIns="91425" bIns="91425" anchor="t" anchorCtr="0">
            <a:normAutofit fontScale="85000" lnSpcReduction="20000"/>
          </a:bodyPr>
          <a:lstStyle/>
          <a:p>
            <a:pPr marL="122873" indent="0">
              <a:buSzPct val="100000"/>
              <a:buNone/>
            </a:pPr>
            <a:r>
              <a:rPr lang="en" dirty="0"/>
              <a:t>Acute unilateral vestibular nerve dysfunction</a:t>
            </a:r>
            <a:endParaRPr dirty="0"/>
          </a:p>
          <a:p>
            <a:pPr marL="889318" lvl="1" indent="-285750">
              <a:buSzPct val="100000"/>
            </a:pPr>
            <a:r>
              <a:rPr lang="en" dirty="0"/>
              <a:t>Thought to be </a:t>
            </a:r>
            <a:r>
              <a:rPr lang="en" dirty="0" err="1"/>
              <a:t>postviral</a:t>
            </a:r>
            <a:r>
              <a:rPr lang="en" dirty="0"/>
              <a:t>/inflammatory</a:t>
            </a:r>
          </a:p>
          <a:p>
            <a:pPr marL="603568" lvl="1" indent="0">
              <a:buSzPct val="100000"/>
              <a:buNone/>
            </a:pPr>
            <a:endParaRPr lang="en" dirty="0"/>
          </a:p>
          <a:p>
            <a:pPr marL="146368" indent="0">
              <a:buSzPct val="100000"/>
              <a:buNone/>
            </a:pPr>
            <a:r>
              <a:rPr lang="en" dirty="0"/>
              <a:t>Most common in ages 30-50</a:t>
            </a:r>
          </a:p>
          <a:p>
            <a:pPr marL="603568" lvl="1" indent="0">
              <a:buSzPct val="100000"/>
              <a:buNone/>
            </a:pPr>
            <a:endParaRPr dirty="0"/>
          </a:p>
          <a:p>
            <a:pPr marL="122873" indent="0">
              <a:buSzPct val="100000"/>
              <a:buNone/>
            </a:pPr>
            <a:r>
              <a:rPr lang="en" dirty="0"/>
              <a:t>Causes acute onset of </a:t>
            </a:r>
            <a:r>
              <a:rPr lang="en" b="1" dirty="0"/>
              <a:t>continuous</a:t>
            </a:r>
            <a:r>
              <a:rPr lang="en" dirty="0"/>
              <a:t> vertigo, nystagmus, imbalance, nausea, vomiting lasting hours to days </a:t>
            </a:r>
            <a:r>
              <a:rPr lang="en" u="sng" dirty="0"/>
              <a:t>(Acute Vestibular Syndrome)</a:t>
            </a:r>
          </a:p>
          <a:p>
            <a:pPr marL="122873" indent="0">
              <a:buSzPct val="100000"/>
              <a:buNone/>
            </a:pPr>
            <a:endParaRPr u="sng" dirty="0"/>
          </a:p>
          <a:p>
            <a:pPr marL="122873" indent="0">
              <a:buSzPct val="100000"/>
              <a:buNone/>
            </a:pPr>
            <a:r>
              <a:rPr lang="en" dirty="0"/>
              <a:t>Dizziness is continuous, even when patient is completely still, but worse with head movements</a:t>
            </a:r>
          </a:p>
          <a:p>
            <a:pPr marL="122873" indent="0">
              <a:buSzPct val="100000"/>
              <a:buNone/>
            </a:pPr>
            <a:endParaRPr dirty="0"/>
          </a:p>
          <a:p>
            <a:pPr marL="122873" indent="0">
              <a:buSzPct val="100000"/>
              <a:buNone/>
            </a:pPr>
            <a:r>
              <a:rPr lang="en" dirty="0"/>
              <a:t>Self-limited, dizziness is usually worst on day 1-2 and resolves gradually over days-weeks</a:t>
            </a:r>
          </a:p>
          <a:p>
            <a:pPr marL="122873" indent="0">
              <a:buSzPct val="100000"/>
              <a:buNone/>
            </a:pPr>
            <a:endParaRPr dirty="0"/>
          </a:p>
          <a:p>
            <a:pPr marL="122873" indent="0">
              <a:buSzPct val="100000"/>
              <a:buNone/>
            </a:pPr>
            <a:r>
              <a:rPr lang="en" dirty="0"/>
              <a:t>Causes </a:t>
            </a:r>
            <a:r>
              <a:rPr lang="en" dirty="0" err="1"/>
              <a:t>unid</a:t>
            </a:r>
            <a:r>
              <a:rPr lang="en-CA" dirty="0" err="1"/>
              <a:t>i</a:t>
            </a:r>
            <a:r>
              <a:rPr lang="en" dirty="0" err="1"/>
              <a:t>rectional</a:t>
            </a:r>
            <a:r>
              <a:rPr lang="en" dirty="0"/>
              <a:t>, horizontal nystagmus*</a:t>
            </a:r>
            <a:endParaRPr dirty="0"/>
          </a:p>
        </p:txBody>
      </p:sp>
      <p:pic>
        <p:nvPicPr>
          <p:cNvPr id="116" name="Google Shape;116;p22"/>
          <p:cNvPicPr preferRelativeResize="0"/>
          <p:nvPr/>
        </p:nvPicPr>
        <p:blipFill>
          <a:blip r:embed="rId3">
            <a:alphaModFix/>
          </a:blip>
          <a:stretch>
            <a:fillRect/>
          </a:stretch>
        </p:blipFill>
        <p:spPr>
          <a:xfrm>
            <a:off x="6109269" y="544067"/>
            <a:ext cx="2205470" cy="382097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3. Dizzy Stroke</a:t>
            </a:r>
            <a:endParaRPr dirty="0"/>
          </a:p>
        </p:txBody>
      </p:sp>
      <p:sp>
        <p:nvSpPr>
          <p:cNvPr id="122" name="Google Shape;122;p23"/>
          <p:cNvSpPr txBox="1">
            <a:spLocks noGrp="1"/>
          </p:cNvSpPr>
          <p:nvPr>
            <p:ph type="body" idx="1"/>
          </p:nvPr>
        </p:nvSpPr>
        <p:spPr>
          <a:xfrm>
            <a:off x="311700" y="1152475"/>
            <a:ext cx="5011738" cy="3416400"/>
          </a:xfrm>
          <a:prstGeom prst="rect">
            <a:avLst/>
          </a:prstGeom>
        </p:spPr>
        <p:txBody>
          <a:bodyPr spcFirstLastPara="1" wrap="square" lIns="91425" tIns="91425" rIns="91425" bIns="91425" anchor="t" anchorCtr="0">
            <a:normAutofit fontScale="77500" lnSpcReduction="20000"/>
          </a:bodyPr>
          <a:lstStyle/>
          <a:p>
            <a:pPr marL="114300" indent="0">
              <a:buNone/>
            </a:pPr>
            <a:r>
              <a:rPr lang="en" dirty="0"/>
              <a:t>Infarction of cerebellum / posterior circulation</a:t>
            </a:r>
          </a:p>
          <a:p>
            <a:pPr marL="114300" indent="0">
              <a:buNone/>
            </a:pPr>
            <a:endParaRPr dirty="0"/>
          </a:p>
          <a:p>
            <a:pPr marL="114300" indent="0">
              <a:buNone/>
            </a:pPr>
            <a:r>
              <a:rPr lang="en" dirty="0"/>
              <a:t>~2-5% of all Dizzy ED patients</a:t>
            </a:r>
          </a:p>
          <a:p>
            <a:pPr marL="114300" indent="0">
              <a:buNone/>
            </a:pPr>
            <a:endParaRPr dirty="0"/>
          </a:p>
          <a:p>
            <a:pPr marL="114300" indent="0">
              <a:buNone/>
            </a:pPr>
            <a:r>
              <a:rPr lang="en" dirty="0"/>
              <a:t>Sudden onset continuous dizziness and/or imbalance</a:t>
            </a:r>
            <a:endParaRPr dirty="0"/>
          </a:p>
          <a:p>
            <a:pPr lvl="1"/>
            <a:r>
              <a:rPr lang="en" sz="1600" u="sng" dirty="0"/>
              <a:t>NB: Acute Vestibular Syndrome</a:t>
            </a:r>
            <a:r>
              <a:rPr lang="en" sz="1600" dirty="0"/>
              <a:t> = dizziness, nystagmus, N/V, imbalance x hours-days</a:t>
            </a:r>
          </a:p>
          <a:p>
            <a:pPr marL="596900" lvl="1" indent="0">
              <a:buNone/>
            </a:pPr>
            <a:endParaRPr dirty="0"/>
          </a:p>
          <a:p>
            <a:pPr marL="114300" indent="0">
              <a:buNone/>
            </a:pPr>
            <a:r>
              <a:rPr lang="en" dirty="0"/>
              <a:t>Often + other neurological features</a:t>
            </a:r>
          </a:p>
          <a:p>
            <a:pPr marL="114300" indent="0">
              <a:buNone/>
            </a:pPr>
            <a:endParaRPr dirty="0"/>
          </a:p>
          <a:p>
            <a:pPr marL="114300" indent="0">
              <a:buNone/>
            </a:pPr>
            <a:r>
              <a:rPr lang="en" dirty="0"/>
              <a:t>Significant Ataxia / Inability to walk is worrisome for stroke</a:t>
            </a:r>
          </a:p>
          <a:p>
            <a:pPr marL="114300" indent="0">
              <a:buNone/>
            </a:pPr>
            <a:endParaRPr lang="en" dirty="0"/>
          </a:p>
          <a:p>
            <a:pPr marL="114300" indent="0">
              <a:buNone/>
            </a:pPr>
            <a:r>
              <a:rPr lang="en" dirty="0"/>
              <a:t>Nystagmus may or may not be present</a:t>
            </a:r>
          </a:p>
          <a:p>
            <a:pPr marL="114300" indent="0">
              <a:buNone/>
            </a:pPr>
            <a:endParaRPr dirty="0"/>
          </a:p>
          <a:p>
            <a:pPr marL="114300" indent="0">
              <a:buNone/>
            </a:pPr>
            <a:r>
              <a:rPr lang="en" dirty="0"/>
              <a:t>Significant morbidity and mortality</a:t>
            </a:r>
          </a:p>
          <a:p>
            <a:pPr marL="114300" indent="0">
              <a:buNone/>
            </a:pPr>
            <a:endParaRPr lang="en" dirty="0"/>
          </a:p>
          <a:p>
            <a:pPr marL="114300" indent="0">
              <a:buNone/>
            </a:pPr>
            <a:r>
              <a:rPr lang="en" dirty="0"/>
              <a:t>Not well seen on CT</a:t>
            </a:r>
            <a:endParaRPr dirty="0"/>
          </a:p>
        </p:txBody>
      </p:sp>
      <p:pic>
        <p:nvPicPr>
          <p:cNvPr id="3074" name="Picture 2" descr="Cerebellar stroke syndrome - Wikipedia">
            <a:extLst>
              <a:ext uri="{FF2B5EF4-FFF2-40B4-BE49-F238E27FC236}">
                <a16:creationId xmlns:a16="http://schemas.microsoft.com/office/drawing/2014/main" id="{2496346B-C61C-36E2-DCEE-7406444D97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7300" y="599476"/>
            <a:ext cx="3175000" cy="4140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A08BD-C424-8795-521F-AA8A4F8B6C3D}"/>
              </a:ext>
            </a:extLst>
          </p:cNvPr>
          <p:cNvSpPr>
            <a:spLocks noGrp="1"/>
          </p:cNvSpPr>
          <p:nvPr>
            <p:ph type="title"/>
          </p:nvPr>
        </p:nvSpPr>
        <p:spPr/>
        <p:txBody>
          <a:bodyPr/>
          <a:lstStyle/>
          <a:p>
            <a:r>
              <a:rPr lang="en-US" dirty="0"/>
              <a:t>Approach to Evaluating Acute Dizziness</a:t>
            </a:r>
          </a:p>
        </p:txBody>
      </p:sp>
      <p:sp>
        <p:nvSpPr>
          <p:cNvPr id="3" name="Text Placeholder 2">
            <a:extLst>
              <a:ext uri="{FF2B5EF4-FFF2-40B4-BE49-F238E27FC236}">
                <a16:creationId xmlns:a16="http://schemas.microsoft.com/office/drawing/2014/main" id="{C86F9B3E-7140-DD40-8CEB-0E52B67125E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27298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Step 1 - </a:t>
            </a:r>
            <a:r>
              <a:rPr lang="en" b="1" u="sng" dirty="0"/>
              <a:t>Screen For Central Features!!</a:t>
            </a:r>
            <a:endParaRPr b="1" u="sng" dirty="0"/>
          </a:p>
        </p:txBody>
      </p:sp>
      <p:sp>
        <p:nvSpPr>
          <p:cNvPr id="128" name="Google Shape;128;p24"/>
          <p:cNvSpPr txBox="1">
            <a:spLocks noGrp="1"/>
          </p:cNvSpPr>
          <p:nvPr>
            <p:ph type="body" idx="1"/>
          </p:nvPr>
        </p:nvSpPr>
        <p:spPr>
          <a:xfrm>
            <a:off x="311700" y="1152475"/>
            <a:ext cx="5129433" cy="2097719"/>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en" dirty="0"/>
              <a:t>New significant headache or neck pain</a:t>
            </a:r>
            <a:endParaRPr dirty="0"/>
          </a:p>
          <a:p>
            <a:pPr marL="0" lvl="0" indent="0" algn="l" rtl="0">
              <a:spcBef>
                <a:spcPts val="1200"/>
              </a:spcBef>
              <a:spcAft>
                <a:spcPts val="0"/>
              </a:spcAft>
              <a:buNone/>
            </a:pPr>
            <a:r>
              <a:rPr lang="en" dirty="0"/>
              <a:t>Focal Neurologic Symptoms</a:t>
            </a:r>
            <a:endParaRPr dirty="0"/>
          </a:p>
          <a:p>
            <a:pPr marL="0" lvl="0" indent="0" algn="l" rtl="0">
              <a:spcBef>
                <a:spcPts val="1200"/>
              </a:spcBef>
              <a:spcAft>
                <a:spcPts val="0"/>
              </a:spcAft>
              <a:buNone/>
            </a:pPr>
            <a:r>
              <a:rPr lang="en" dirty="0"/>
              <a:t>5 Dangerous D’s (Dysarthria, Diplopia, Dysphagia, Dysmetria, Dysphonia)</a:t>
            </a:r>
          </a:p>
          <a:p>
            <a:pPr marL="0" lvl="0" indent="0" algn="l" rtl="0">
              <a:spcBef>
                <a:spcPts val="1200"/>
              </a:spcBef>
              <a:spcAft>
                <a:spcPts val="0"/>
              </a:spcAft>
              <a:buNone/>
            </a:pPr>
            <a:r>
              <a:rPr lang="en-CA" dirty="0"/>
              <a:t>Vertical Nystagmus at Rest</a:t>
            </a:r>
            <a:endParaRPr dirty="0"/>
          </a:p>
          <a:p>
            <a:pPr marL="0" lvl="0" indent="0" algn="l" rtl="0">
              <a:spcBef>
                <a:spcPts val="1200"/>
              </a:spcBef>
              <a:spcAft>
                <a:spcPts val="0"/>
              </a:spcAft>
              <a:buNone/>
            </a:pPr>
            <a:r>
              <a:rPr lang="en" dirty="0"/>
              <a:t>New significant ataxia / inability to walk</a:t>
            </a:r>
            <a:endParaRPr dirty="0"/>
          </a:p>
        </p:txBody>
      </p:sp>
      <p:sp>
        <p:nvSpPr>
          <p:cNvPr id="3" name="TextBox 2">
            <a:extLst>
              <a:ext uri="{FF2B5EF4-FFF2-40B4-BE49-F238E27FC236}">
                <a16:creationId xmlns:a16="http://schemas.microsoft.com/office/drawing/2014/main" id="{4A6A2B10-1338-A753-7E67-7751763D8D63}"/>
              </a:ext>
            </a:extLst>
          </p:cNvPr>
          <p:cNvSpPr txBox="1"/>
          <p:nvPr/>
        </p:nvSpPr>
        <p:spPr>
          <a:xfrm>
            <a:off x="311701" y="3806359"/>
            <a:ext cx="8520599" cy="461665"/>
          </a:xfrm>
          <a:prstGeom prst="rect">
            <a:avLst/>
          </a:prstGeom>
          <a:noFill/>
        </p:spPr>
        <p:txBody>
          <a:bodyPr wrap="square">
            <a:spAutoFit/>
          </a:bodyPr>
          <a:lstStyle/>
          <a:p>
            <a:pPr marL="0" lvl="0" indent="0" algn="l" rtl="0">
              <a:spcBef>
                <a:spcPts val="1200"/>
              </a:spcBef>
              <a:spcAft>
                <a:spcPts val="1200"/>
              </a:spcAft>
              <a:buNone/>
            </a:pPr>
            <a:r>
              <a:rPr lang="en-CA" sz="2400" b="1" dirty="0"/>
              <a:t>All of these patients need workup for stroke/central causes</a:t>
            </a:r>
          </a:p>
        </p:txBody>
      </p:sp>
      <p:pic>
        <p:nvPicPr>
          <p:cNvPr id="1026" name="Picture 2" descr="What is a red flag warning?">
            <a:extLst>
              <a:ext uri="{FF2B5EF4-FFF2-40B4-BE49-F238E27FC236}">
                <a16:creationId xmlns:a16="http://schemas.microsoft.com/office/drawing/2014/main" id="{2879D77C-93F3-0AEE-3A8D-7712728942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0965" y="1241384"/>
            <a:ext cx="2559867" cy="19199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15CFA-39DD-3478-8867-79935662AF46}"/>
              </a:ext>
            </a:extLst>
          </p:cNvPr>
          <p:cNvSpPr>
            <a:spLocks noGrp="1"/>
          </p:cNvSpPr>
          <p:nvPr>
            <p:ph type="title"/>
          </p:nvPr>
        </p:nvSpPr>
        <p:spPr/>
        <p:txBody>
          <a:bodyPr>
            <a:normAutofit fontScale="90000"/>
          </a:bodyPr>
          <a:lstStyle/>
          <a:p>
            <a:endParaRPr lang="en-US"/>
          </a:p>
        </p:txBody>
      </p:sp>
      <p:sp>
        <p:nvSpPr>
          <p:cNvPr id="3" name="Text Placeholder 2">
            <a:extLst>
              <a:ext uri="{FF2B5EF4-FFF2-40B4-BE49-F238E27FC236}">
                <a16:creationId xmlns:a16="http://schemas.microsoft.com/office/drawing/2014/main" id="{C88B33F7-8B55-687F-56CD-2163A5AE6F68}"/>
              </a:ext>
            </a:extLst>
          </p:cNvPr>
          <p:cNvSpPr>
            <a:spLocks noGrp="1"/>
          </p:cNvSpPr>
          <p:nvPr>
            <p:ph type="body" idx="1"/>
          </p:nvPr>
        </p:nvSpPr>
        <p:spPr/>
        <p:txBody>
          <a:bodyPr/>
          <a:lstStyle/>
          <a:p>
            <a:endParaRPr lang="en-US"/>
          </a:p>
        </p:txBody>
      </p:sp>
      <p:pic>
        <p:nvPicPr>
          <p:cNvPr id="1026" name="Picture 2">
            <a:extLst>
              <a:ext uri="{FF2B5EF4-FFF2-40B4-BE49-F238E27FC236}">
                <a16:creationId xmlns:a16="http://schemas.microsoft.com/office/drawing/2014/main" id="{C0B74B6D-E9DF-E06B-4FC1-CCE4D91CA8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050"/>
            <a:ext cx="9144000" cy="5103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1154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6"/>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Myth: Asking A Patient “What Do You Mean By Dizzy” is a Reliable Way to Determine Cause</a:t>
            </a:r>
            <a:endParaRPr dirty="0"/>
          </a:p>
        </p:txBody>
      </p:sp>
      <p:sp>
        <p:nvSpPr>
          <p:cNvPr id="140" name="Google Shape;140;p26"/>
          <p:cNvSpPr txBox="1">
            <a:spLocks noGrp="1"/>
          </p:cNvSpPr>
          <p:nvPr>
            <p:ph type="body" idx="1"/>
          </p:nvPr>
        </p:nvSpPr>
        <p:spPr>
          <a:xfrm>
            <a:off x="311700" y="1479450"/>
            <a:ext cx="8520600" cy="1449730"/>
          </a:xfrm>
          <a:prstGeom prst="rect">
            <a:avLst/>
          </a:prstGeom>
        </p:spPr>
        <p:txBody>
          <a:bodyPr spcFirstLastPara="1" wrap="square" lIns="91425" tIns="91425" rIns="91425" bIns="91425" anchor="t" anchorCtr="0">
            <a:normAutofit lnSpcReduction="10000"/>
          </a:bodyPr>
          <a:lstStyle/>
          <a:p>
            <a:pPr marL="114300" lvl="0" indent="0" algn="l" rtl="0">
              <a:spcBef>
                <a:spcPts val="0"/>
              </a:spcBef>
              <a:spcAft>
                <a:spcPts val="0"/>
              </a:spcAft>
              <a:buSzPts val="1800"/>
              <a:buNone/>
            </a:pPr>
            <a:r>
              <a:rPr lang="en" dirty="0"/>
              <a:t>4 subjective sensations of dizziness: </a:t>
            </a:r>
            <a:endParaRPr dirty="0"/>
          </a:p>
          <a:p>
            <a:pPr lvl="1"/>
            <a:r>
              <a:rPr lang="en" dirty="0"/>
              <a:t>vertigo (vestibular problem) </a:t>
            </a:r>
            <a:endParaRPr dirty="0"/>
          </a:p>
          <a:p>
            <a:pPr lvl="1"/>
            <a:r>
              <a:rPr lang="en" dirty="0"/>
              <a:t>presyncope (cardiac problem)</a:t>
            </a:r>
            <a:endParaRPr dirty="0"/>
          </a:p>
          <a:p>
            <a:pPr lvl="1"/>
            <a:r>
              <a:rPr lang="en" dirty="0"/>
              <a:t>disequilibrium (cerebellar problem)</a:t>
            </a:r>
            <a:endParaRPr dirty="0"/>
          </a:p>
          <a:p>
            <a:pPr lvl="1"/>
            <a:r>
              <a:rPr lang="en" dirty="0"/>
              <a:t>nonspecific dizziness (psychiatric or metabolic)</a:t>
            </a:r>
          </a:p>
          <a:p>
            <a:pPr lvl="1"/>
            <a:endParaRPr lang="en" dirty="0"/>
          </a:p>
          <a:p>
            <a:pPr lvl="1"/>
            <a:endParaRPr lang="en" dirty="0"/>
          </a:p>
          <a:p>
            <a:pPr lvl="1"/>
            <a:endParaRPr dirty="0"/>
          </a:p>
        </p:txBody>
      </p:sp>
      <p:sp>
        <p:nvSpPr>
          <p:cNvPr id="2" name="TextBox 1">
            <a:extLst>
              <a:ext uri="{FF2B5EF4-FFF2-40B4-BE49-F238E27FC236}">
                <a16:creationId xmlns:a16="http://schemas.microsoft.com/office/drawing/2014/main" id="{764F28DD-08FE-2F4E-4337-E7B4E1911B8F}"/>
              </a:ext>
            </a:extLst>
          </p:cNvPr>
          <p:cNvSpPr txBox="1"/>
          <p:nvPr/>
        </p:nvSpPr>
        <p:spPr>
          <a:xfrm>
            <a:off x="0" y="4881890"/>
            <a:ext cx="2533066" cy="261610"/>
          </a:xfrm>
          <a:prstGeom prst="rect">
            <a:avLst/>
          </a:prstGeom>
          <a:noFill/>
        </p:spPr>
        <p:txBody>
          <a:bodyPr wrap="none" rtlCol="0">
            <a:spAutoFit/>
          </a:bodyPr>
          <a:lstStyle/>
          <a:p>
            <a:r>
              <a:rPr lang="en-US" sz="1100" dirty="0">
                <a:solidFill>
                  <a:schemeClr val="tx1">
                    <a:lumMod val="50000"/>
                    <a:lumOff val="50000"/>
                  </a:schemeClr>
                </a:solidFill>
              </a:rPr>
              <a:t>Newman-Toker et al 2007, Kerber 2015</a:t>
            </a:r>
          </a:p>
        </p:txBody>
      </p:sp>
      <p:sp>
        <p:nvSpPr>
          <p:cNvPr id="3" name="TextBox 2">
            <a:extLst>
              <a:ext uri="{FF2B5EF4-FFF2-40B4-BE49-F238E27FC236}">
                <a16:creationId xmlns:a16="http://schemas.microsoft.com/office/drawing/2014/main" id="{4B714F51-1EC2-BDC3-715E-75ADDC8733E5}"/>
              </a:ext>
            </a:extLst>
          </p:cNvPr>
          <p:cNvSpPr txBox="1"/>
          <p:nvPr/>
        </p:nvSpPr>
        <p:spPr>
          <a:xfrm>
            <a:off x="311700" y="3518115"/>
            <a:ext cx="3010952" cy="369332"/>
          </a:xfrm>
          <a:prstGeom prst="rect">
            <a:avLst/>
          </a:prstGeom>
          <a:noFill/>
        </p:spPr>
        <p:txBody>
          <a:bodyPr wrap="none" rtlCol="0">
            <a:spAutoFit/>
          </a:bodyPr>
          <a:lstStyle/>
          <a:p>
            <a:r>
              <a:rPr lang="en-US" dirty="0"/>
              <a:t>But is it really that simple???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0">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0">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0">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0">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0" uiExpand="1" build="p"/>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7B19A-9C10-3DE7-88B0-1960984895F5}"/>
              </a:ext>
            </a:extLst>
          </p:cNvPr>
          <p:cNvSpPr>
            <a:spLocks noGrp="1"/>
          </p:cNvSpPr>
          <p:nvPr>
            <p:ph type="title"/>
          </p:nvPr>
        </p:nvSpPr>
        <p:spPr/>
        <p:txBody>
          <a:bodyPr>
            <a:normAutofit fontScale="90000"/>
          </a:bodyPr>
          <a:lstStyle/>
          <a:p>
            <a:r>
              <a:rPr lang="en-US" dirty="0"/>
              <a:t>Patients suck at describing dizziness</a:t>
            </a:r>
          </a:p>
        </p:txBody>
      </p:sp>
      <p:sp>
        <p:nvSpPr>
          <p:cNvPr id="3" name="Text Placeholder 2">
            <a:extLst>
              <a:ext uri="{FF2B5EF4-FFF2-40B4-BE49-F238E27FC236}">
                <a16:creationId xmlns:a16="http://schemas.microsoft.com/office/drawing/2014/main" id="{98419CCB-3E4C-80A7-D1C1-E1F27116870E}"/>
              </a:ext>
            </a:extLst>
          </p:cNvPr>
          <p:cNvSpPr>
            <a:spLocks noGrp="1"/>
          </p:cNvSpPr>
          <p:nvPr>
            <p:ph type="body" idx="1"/>
          </p:nvPr>
        </p:nvSpPr>
        <p:spPr/>
        <p:txBody>
          <a:bodyPr/>
          <a:lstStyle/>
          <a:p>
            <a:r>
              <a:rPr lang="en" dirty="0"/>
              <a:t>2007 Study of ~300 ED patients who complained of dizziness</a:t>
            </a:r>
          </a:p>
          <a:p>
            <a:pPr lvl="1"/>
            <a:r>
              <a:rPr lang="en" dirty="0"/>
              <a:t>62% selected more than one type of dizziness</a:t>
            </a:r>
          </a:p>
          <a:p>
            <a:pPr lvl="1"/>
            <a:r>
              <a:rPr lang="en-CA" dirty="0"/>
              <a:t>A</a:t>
            </a:r>
            <a:r>
              <a:rPr lang="en" dirty="0"/>
              <a:t>sked to select from a list; 54% did not pick a symptom they previously endorsed in open ended description</a:t>
            </a:r>
          </a:p>
          <a:p>
            <a:pPr lvl="1"/>
            <a:r>
              <a:rPr lang="en" dirty="0"/>
              <a:t>70% who initially did not identify spinning; did say spinning with direct questioning</a:t>
            </a:r>
          </a:p>
          <a:p>
            <a:pPr lvl="1"/>
            <a:r>
              <a:rPr lang="en" dirty="0"/>
              <a:t>52% changed their response when re-surveyed 5-10min later</a:t>
            </a:r>
          </a:p>
          <a:p>
            <a:endParaRPr lang="en-US" dirty="0"/>
          </a:p>
        </p:txBody>
      </p:sp>
      <p:sp>
        <p:nvSpPr>
          <p:cNvPr id="4" name="TextBox 3">
            <a:extLst>
              <a:ext uri="{FF2B5EF4-FFF2-40B4-BE49-F238E27FC236}">
                <a16:creationId xmlns:a16="http://schemas.microsoft.com/office/drawing/2014/main" id="{479F7378-5C01-B87F-7820-12BF705C9ED7}"/>
              </a:ext>
            </a:extLst>
          </p:cNvPr>
          <p:cNvSpPr txBox="1"/>
          <p:nvPr/>
        </p:nvSpPr>
        <p:spPr>
          <a:xfrm>
            <a:off x="0" y="4881890"/>
            <a:ext cx="2533066" cy="261610"/>
          </a:xfrm>
          <a:prstGeom prst="rect">
            <a:avLst/>
          </a:prstGeom>
          <a:noFill/>
        </p:spPr>
        <p:txBody>
          <a:bodyPr wrap="none" rtlCol="0">
            <a:spAutoFit/>
          </a:bodyPr>
          <a:lstStyle/>
          <a:p>
            <a:r>
              <a:rPr lang="en-US" sz="1100" dirty="0">
                <a:solidFill>
                  <a:schemeClr val="tx1">
                    <a:lumMod val="50000"/>
                    <a:lumOff val="50000"/>
                  </a:schemeClr>
                </a:solidFill>
              </a:rPr>
              <a:t>Newman-Toker et al 2007, Kerber 2015</a:t>
            </a:r>
          </a:p>
        </p:txBody>
      </p:sp>
    </p:spTree>
    <p:extLst>
      <p:ext uri="{BB962C8B-B14F-4D97-AF65-F5344CB8AC3E}">
        <p14:creationId xmlns:p14="http://schemas.microsoft.com/office/powerpoint/2010/main" val="23729487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pointing at a cat&#10;&#10;Description automatically generated">
            <a:extLst>
              <a:ext uri="{FF2B5EF4-FFF2-40B4-BE49-F238E27FC236}">
                <a16:creationId xmlns:a16="http://schemas.microsoft.com/office/drawing/2014/main" id="{412D97CE-E0D7-9A2D-8A79-B88397CD00CF}"/>
              </a:ext>
            </a:extLst>
          </p:cNvPr>
          <p:cNvPicPr>
            <a:picLocks noChangeAspect="1"/>
          </p:cNvPicPr>
          <p:nvPr/>
        </p:nvPicPr>
        <p:blipFill>
          <a:blip r:embed="rId2"/>
          <a:stretch>
            <a:fillRect/>
          </a:stretch>
        </p:blipFill>
        <p:spPr>
          <a:xfrm>
            <a:off x="579329" y="0"/>
            <a:ext cx="7772400" cy="5006340"/>
          </a:xfrm>
          <a:prstGeom prst="rect">
            <a:avLst/>
          </a:prstGeom>
        </p:spPr>
      </p:pic>
    </p:spTree>
    <p:extLst>
      <p:ext uri="{BB962C8B-B14F-4D97-AF65-F5344CB8AC3E}">
        <p14:creationId xmlns:p14="http://schemas.microsoft.com/office/powerpoint/2010/main" val="4078627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7"/>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Myth Busted:</a:t>
            </a:r>
            <a:endParaRPr dirty="0"/>
          </a:p>
        </p:txBody>
      </p:sp>
      <p:sp>
        <p:nvSpPr>
          <p:cNvPr id="146" name="Google Shape;146;p27"/>
          <p:cNvSpPr txBox="1">
            <a:spLocks noGrp="1"/>
          </p:cNvSpPr>
          <p:nvPr>
            <p:ph type="body" idx="1"/>
          </p:nvPr>
        </p:nvSpPr>
        <p:spPr>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SzPts val="1800"/>
              <a:buNone/>
            </a:pPr>
            <a:r>
              <a:rPr lang="en" b="1" dirty="0"/>
              <a:t>Subjective description of dizziness unreliable and inconsistent</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dirty="0"/>
              <a:t>Conversely- other parts of the history including: onset, trigger, duration, intensity, associated symptoms ARE reliable</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dirty="0"/>
              <a:t>Patient’s subjective description of dizziness </a:t>
            </a:r>
            <a:r>
              <a:rPr lang="en" b="1" dirty="0"/>
              <a:t>cannot</a:t>
            </a:r>
            <a:r>
              <a:rPr lang="en" dirty="0"/>
              <a:t> definitely rule in or out any cause</a:t>
            </a:r>
            <a:endParaRPr dirty="0"/>
          </a:p>
        </p:txBody>
      </p:sp>
      <p:pic>
        <p:nvPicPr>
          <p:cNvPr id="4098" name="Picture 2" descr="Mythbusters: 5 Myths About Payments">
            <a:extLst>
              <a:ext uri="{FF2B5EF4-FFF2-40B4-BE49-F238E27FC236}">
                <a16:creationId xmlns:a16="http://schemas.microsoft.com/office/drawing/2014/main" id="{C29F4167-0BDB-B0DF-4075-673786BC23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9135" y="3125047"/>
            <a:ext cx="4153194" cy="201845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1713A40-AF3F-A36F-61A8-DFAF28BA62B2}"/>
              </a:ext>
            </a:extLst>
          </p:cNvPr>
          <p:cNvSpPr txBox="1"/>
          <p:nvPr/>
        </p:nvSpPr>
        <p:spPr>
          <a:xfrm>
            <a:off x="0" y="4671521"/>
            <a:ext cx="4572000" cy="276999"/>
          </a:xfrm>
          <a:prstGeom prst="rect">
            <a:avLst/>
          </a:prstGeom>
          <a:noFill/>
        </p:spPr>
        <p:txBody>
          <a:bodyPr wrap="square">
            <a:spAutoFit/>
          </a:bodyPr>
          <a:lstStyle/>
          <a:p>
            <a:r>
              <a:rPr lang="en-US" sz="1200" dirty="0">
                <a:solidFill>
                  <a:schemeClr val="tx1">
                    <a:lumMod val="50000"/>
                    <a:lumOff val="50000"/>
                  </a:schemeClr>
                </a:solidFill>
              </a:rPr>
              <a:t>Newman-Toker et al 2007, Kerber 2015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CF3C0-2614-40F9-1F86-9E6F65799B72}"/>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5EF6D7CC-7C6D-4504-98ED-E39323E8103A}"/>
              </a:ext>
            </a:extLst>
          </p:cNvPr>
          <p:cNvSpPr>
            <a:spLocks noGrp="1"/>
          </p:cNvSpPr>
          <p:nvPr>
            <p:ph idx="1"/>
          </p:nvPr>
        </p:nvSpPr>
        <p:spPr/>
        <p:txBody>
          <a:bodyPr>
            <a:normAutofit lnSpcReduction="10000"/>
          </a:bodyPr>
          <a:lstStyle/>
          <a:p>
            <a:pPr marL="457200" algn="l">
              <a:spcAft>
                <a:spcPts val="0"/>
              </a:spcAft>
            </a:pPr>
            <a:r>
              <a:rPr lang="en-CA" sz="1800" b="0" i="0" dirty="0">
                <a:solidFill>
                  <a:srgbClr val="222222"/>
                </a:solidFill>
                <a:effectLst/>
                <a:latin typeface="Calibri" panose="020F0502020204030204" pitchFamily="34" charset="0"/>
              </a:rPr>
              <a:t>adopt a simple, safe, and effective approach to the evaluation and management of vertigo</a:t>
            </a:r>
          </a:p>
          <a:p>
            <a:pPr marL="457200" algn="l">
              <a:spcAft>
                <a:spcPts val="0"/>
              </a:spcAft>
            </a:pPr>
            <a:r>
              <a:rPr lang="en-CA" sz="1800" b="0" i="0" dirty="0">
                <a:solidFill>
                  <a:srgbClr val="222222"/>
                </a:solidFill>
                <a:effectLst/>
                <a:latin typeface="Calibri" panose="020F0502020204030204" pitchFamily="34" charset="0"/>
              </a:rPr>
              <a:t>debunk common clinical myths about vertigo</a:t>
            </a:r>
          </a:p>
          <a:p>
            <a:pPr marL="457200" algn="l">
              <a:spcAft>
                <a:spcPts val="0"/>
              </a:spcAft>
            </a:pPr>
            <a:r>
              <a:rPr lang="en-CA" sz="1800" b="0" i="0" dirty="0">
                <a:solidFill>
                  <a:srgbClr val="222222"/>
                </a:solidFill>
                <a:effectLst/>
                <a:latin typeface="Calibri" panose="020F0502020204030204" pitchFamily="34" charset="0"/>
              </a:rPr>
              <a:t>recognize red flag clinical features that are worrisome for a dangerous central cause of acute dizziness/vertigo</a:t>
            </a:r>
          </a:p>
          <a:p>
            <a:pPr marL="457200" algn="l">
              <a:spcAft>
                <a:spcPts val="0"/>
              </a:spcAft>
            </a:pPr>
            <a:r>
              <a:rPr lang="en-CA" sz="1800" b="0" i="0" dirty="0">
                <a:solidFill>
                  <a:srgbClr val="222222"/>
                </a:solidFill>
                <a:effectLst/>
                <a:latin typeface="Calibri" panose="020F0502020204030204" pitchFamily="34" charset="0"/>
              </a:rPr>
              <a:t>confidently diagnose the two common types of BPPV (posterior and horizontal canal), using history and physical exam maneuvers (Dix Hallpike and Supine Roll Test)</a:t>
            </a:r>
          </a:p>
          <a:p>
            <a:pPr marL="457200" algn="l">
              <a:spcAft>
                <a:spcPts val="0"/>
              </a:spcAft>
            </a:pPr>
            <a:r>
              <a:rPr lang="en-CA" sz="1800" b="0" i="0" dirty="0">
                <a:solidFill>
                  <a:srgbClr val="222222"/>
                </a:solidFill>
                <a:effectLst/>
                <a:latin typeface="Calibri" panose="020F0502020204030204" pitchFamily="34" charset="0"/>
              </a:rPr>
              <a:t>treat posterior canal BPPV using the Epley maneuver</a:t>
            </a:r>
          </a:p>
          <a:p>
            <a:pPr marL="457200" algn="l">
              <a:spcAft>
                <a:spcPts val="0"/>
              </a:spcAft>
            </a:pPr>
            <a:r>
              <a:rPr lang="en-CA" sz="1800" b="0" i="0" dirty="0">
                <a:solidFill>
                  <a:srgbClr val="222222"/>
                </a:solidFill>
                <a:effectLst/>
                <a:latin typeface="Calibri" panose="020F0502020204030204" pitchFamily="34" charset="0"/>
              </a:rPr>
              <a:t>understand how the HINTS+ exam can help establish a diagnosis of vestibular neuritis in a patient with the acute vestibular syndrome</a:t>
            </a:r>
          </a:p>
        </p:txBody>
      </p:sp>
      <p:pic>
        <p:nvPicPr>
          <p:cNvPr id="4" name="Picture 2" descr="Buckle Up! Shit's About to Get Real Funny Bumper Sticker Label Vinyl Decal  Dashboard Visor Sticker JDM Sport Car Truck SUV Warning Sticker - Etsy  Canada">
            <a:extLst>
              <a:ext uri="{FF2B5EF4-FFF2-40B4-BE49-F238E27FC236}">
                <a16:creationId xmlns:a16="http://schemas.microsoft.com/office/drawing/2014/main" id="{76B9AE37-F342-446C-A3A6-5043236549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5395" y="273844"/>
            <a:ext cx="4856368" cy="44542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561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26A42-078D-1BED-A031-8F75FEB80743}"/>
              </a:ext>
            </a:extLst>
          </p:cNvPr>
          <p:cNvSpPr>
            <a:spLocks noGrp="1"/>
          </p:cNvSpPr>
          <p:nvPr>
            <p:ph type="title"/>
          </p:nvPr>
        </p:nvSpPr>
        <p:spPr/>
        <p:txBody>
          <a:bodyPr>
            <a:normAutofit fontScale="90000"/>
          </a:bodyPr>
          <a:lstStyle/>
          <a:p>
            <a:r>
              <a:rPr lang="en-US" dirty="0"/>
              <a:t>MOST IMPORTANT QUESTION FOR DIZZINESS</a:t>
            </a:r>
          </a:p>
        </p:txBody>
      </p:sp>
      <p:sp>
        <p:nvSpPr>
          <p:cNvPr id="3" name="Text Placeholder 2">
            <a:extLst>
              <a:ext uri="{FF2B5EF4-FFF2-40B4-BE49-F238E27FC236}">
                <a16:creationId xmlns:a16="http://schemas.microsoft.com/office/drawing/2014/main" id="{6F9F9B6D-D33D-046D-A639-C34D3C56E8BA}"/>
              </a:ext>
            </a:extLst>
          </p:cNvPr>
          <p:cNvSpPr>
            <a:spLocks noGrp="1"/>
          </p:cNvSpPr>
          <p:nvPr>
            <p:ph type="body" idx="1"/>
          </p:nvPr>
        </p:nvSpPr>
        <p:spPr/>
        <p:txBody>
          <a:bodyPr/>
          <a:lstStyle/>
          <a:p>
            <a:pPr marL="114300" indent="0">
              <a:buNone/>
            </a:pPr>
            <a:endParaRPr lang="en-US" dirty="0"/>
          </a:p>
          <a:p>
            <a:pPr marL="114300" indent="0">
              <a:buNone/>
            </a:pPr>
            <a:r>
              <a:rPr lang="en-US" strike="sngStrike" dirty="0"/>
              <a:t>“What do you mean by dizzy?”</a:t>
            </a:r>
          </a:p>
          <a:p>
            <a:pPr marL="114300" indent="0">
              <a:buNone/>
            </a:pPr>
            <a:endParaRPr lang="en-US" dirty="0"/>
          </a:p>
          <a:p>
            <a:pPr marL="114300" indent="0">
              <a:buNone/>
            </a:pPr>
            <a:r>
              <a:rPr lang="en-US" sz="4400" b="1" dirty="0"/>
              <a:t>“What were you doing when the dizziness started?”</a:t>
            </a:r>
          </a:p>
        </p:txBody>
      </p:sp>
    </p:spTree>
    <p:extLst>
      <p:ext uri="{BB962C8B-B14F-4D97-AF65-F5344CB8AC3E}">
        <p14:creationId xmlns:p14="http://schemas.microsoft.com/office/powerpoint/2010/main" val="1963968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D9B93-26D5-3F0F-61C4-0F50493D2815}"/>
              </a:ext>
            </a:extLst>
          </p:cNvPr>
          <p:cNvSpPr>
            <a:spLocks noGrp="1"/>
          </p:cNvSpPr>
          <p:nvPr>
            <p:ph type="title"/>
          </p:nvPr>
        </p:nvSpPr>
        <p:spPr/>
        <p:txBody>
          <a:bodyPr>
            <a:normAutofit fontScale="90000"/>
          </a:bodyPr>
          <a:lstStyle/>
          <a:p>
            <a:r>
              <a:rPr lang="en-US" dirty="0"/>
              <a:t>History Pearl</a:t>
            </a:r>
          </a:p>
        </p:txBody>
      </p:sp>
      <p:sp>
        <p:nvSpPr>
          <p:cNvPr id="3" name="Text Placeholder 2">
            <a:extLst>
              <a:ext uri="{FF2B5EF4-FFF2-40B4-BE49-F238E27FC236}">
                <a16:creationId xmlns:a16="http://schemas.microsoft.com/office/drawing/2014/main" id="{5C7BDA52-5C23-F0B7-D516-52373A80558A}"/>
              </a:ext>
            </a:extLst>
          </p:cNvPr>
          <p:cNvSpPr>
            <a:spLocks noGrp="1"/>
          </p:cNvSpPr>
          <p:nvPr>
            <p:ph type="body" idx="1"/>
          </p:nvPr>
        </p:nvSpPr>
        <p:spPr/>
        <p:txBody>
          <a:bodyPr/>
          <a:lstStyle/>
          <a:p>
            <a:pPr marL="114300" indent="0">
              <a:buNone/>
            </a:pPr>
            <a:r>
              <a:rPr lang="en-US" dirty="0"/>
              <a:t>2018 Study of 149 Patients Seen at an ENT Dizziness Clinic in Sweden</a:t>
            </a:r>
          </a:p>
          <a:p>
            <a:pPr marL="114300" indent="0">
              <a:buNone/>
            </a:pPr>
            <a:endParaRPr lang="en-US" dirty="0"/>
          </a:p>
          <a:p>
            <a:pPr marL="114300" indent="0">
              <a:buNone/>
            </a:pPr>
            <a:r>
              <a:rPr lang="en-US" dirty="0"/>
              <a:t>59/149 were diagnosed with BPPV</a:t>
            </a:r>
          </a:p>
          <a:p>
            <a:pPr marL="114300" indent="0">
              <a:buNone/>
            </a:pPr>
            <a:endParaRPr lang="en-US" dirty="0"/>
          </a:p>
          <a:p>
            <a:pPr marL="114300" indent="0">
              <a:buNone/>
            </a:pPr>
            <a:r>
              <a:rPr lang="en-US" dirty="0"/>
              <a:t>“Dizziness when laying down or turning in bed” </a:t>
            </a:r>
          </a:p>
          <a:p>
            <a:pPr marL="114300" indent="0">
              <a:buNone/>
            </a:pPr>
            <a:r>
              <a:rPr lang="en-US" b="1" dirty="0"/>
              <a:t>Odds Ratio for BPPV = 60</a:t>
            </a:r>
          </a:p>
          <a:p>
            <a:pPr marL="114300" indent="0">
              <a:buNone/>
            </a:pPr>
            <a:endParaRPr lang="en-US" b="1" dirty="0"/>
          </a:p>
          <a:p>
            <a:pPr marL="114300" indent="0">
              <a:buNone/>
            </a:pPr>
            <a:r>
              <a:rPr lang="en-US" dirty="0"/>
              <a:t>“Continuous dizziness duration (as opposed to lasting seconds)”</a:t>
            </a:r>
          </a:p>
          <a:p>
            <a:pPr marL="114300" indent="0">
              <a:buNone/>
            </a:pPr>
            <a:r>
              <a:rPr lang="en-US" b="1" dirty="0"/>
              <a:t>Odds Ratio for BPPV = 0.06</a:t>
            </a:r>
          </a:p>
          <a:p>
            <a:pPr marL="114300" indent="0">
              <a:buNone/>
            </a:pPr>
            <a:endParaRPr lang="en-US" b="1" dirty="0"/>
          </a:p>
          <a:p>
            <a:pPr marL="114300" indent="0">
              <a:buNone/>
            </a:pPr>
            <a:endParaRPr lang="en-US" b="1" dirty="0"/>
          </a:p>
        </p:txBody>
      </p:sp>
      <p:sp>
        <p:nvSpPr>
          <p:cNvPr id="4" name="TextBox 3">
            <a:extLst>
              <a:ext uri="{FF2B5EF4-FFF2-40B4-BE49-F238E27FC236}">
                <a16:creationId xmlns:a16="http://schemas.microsoft.com/office/drawing/2014/main" id="{66BA8DA1-EC81-62E7-36A5-B08AC6D276C3}"/>
              </a:ext>
            </a:extLst>
          </p:cNvPr>
          <p:cNvSpPr txBox="1"/>
          <p:nvPr/>
        </p:nvSpPr>
        <p:spPr>
          <a:xfrm>
            <a:off x="311700" y="4881890"/>
            <a:ext cx="1212191" cy="261610"/>
          </a:xfrm>
          <a:prstGeom prst="rect">
            <a:avLst/>
          </a:prstGeom>
          <a:noFill/>
        </p:spPr>
        <p:txBody>
          <a:bodyPr wrap="none" rtlCol="0">
            <a:spAutoFit/>
          </a:bodyPr>
          <a:lstStyle/>
          <a:p>
            <a:r>
              <a:rPr lang="en-US" sz="1100" dirty="0">
                <a:solidFill>
                  <a:schemeClr val="tx1">
                    <a:lumMod val="50000"/>
                    <a:lumOff val="50000"/>
                  </a:schemeClr>
                </a:solidFill>
              </a:rPr>
              <a:t>Lindell et al 2018</a:t>
            </a:r>
          </a:p>
        </p:txBody>
      </p:sp>
    </p:spTree>
    <p:extLst>
      <p:ext uri="{BB962C8B-B14F-4D97-AF65-F5344CB8AC3E}">
        <p14:creationId xmlns:p14="http://schemas.microsoft.com/office/powerpoint/2010/main" val="20260070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CBC09-7581-93CC-E0DF-49B248753940}"/>
              </a:ext>
            </a:extLst>
          </p:cNvPr>
          <p:cNvSpPr>
            <a:spLocks noGrp="1"/>
          </p:cNvSpPr>
          <p:nvPr>
            <p:ph type="title"/>
          </p:nvPr>
        </p:nvSpPr>
        <p:spPr>
          <a:xfrm>
            <a:off x="623888" y="576262"/>
            <a:ext cx="7886700" cy="2139553"/>
          </a:xfrm>
        </p:spPr>
        <p:txBody>
          <a:bodyPr/>
          <a:lstStyle/>
          <a:p>
            <a:r>
              <a:rPr lang="en-US" dirty="0"/>
              <a:t>Let’s Talk About Clinical Vertigo Maneuvers</a:t>
            </a:r>
          </a:p>
        </p:txBody>
      </p:sp>
      <p:pic>
        <p:nvPicPr>
          <p:cNvPr id="1026" name="Picture 2" descr="Misunderstood Minibeasts - Slug Life">
            <a:extLst>
              <a:ext uri="{FF2B5EF4-FFF2-40B4-BE49-F238E27FC236}">
                <a16:creationId xmlns:a16="http://schemas.microsoft.com/office/drawing/2014/main" id="{C10AD4D5-32D1-FC5C-7459-AF90063F7B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24276" y="2201317"/>
            <a:ext cx="4786312" cy="2692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2349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79E0D-A0F5-013D-F9B6-F70F0DC5560E}"/>
              </a:ext>
            </a:extLst>
          </p:cNvPr>
          <p:cNvSpPr>
            <a:spLocks noGrp="1"/>
          </p:cNvSpPr>
          <p:nvPr>
            <p:ph type="title"/>
          </p:nvPr>
        </p:nvSpPr>
        <p:spPr/>
        <p:txBody>
          <a:bodyPr>
            <a:normAutofit fontScale="90000"/>
          </a:bodyPr>
          <a:lstStyle/>
          <a:p>
            <a:r>
              <a:rPr lang="en-US" dirty="0"/>
              <a:t>Dix Hallpike Knowledge Question</a:t>
            </a:r>
          </a:p>
        </p:txBody>
      </p:sp>
      <p:sp>
        <p:nvSpPr>
          <p:cNvPr id="3" name="Text Placeholder 2">
            <a:extLst>
              <a:ext uri="{FF2B5EF4-FFF2-40B4-BE49-F238E27FC236}">
                <a16:creationId xmlns:a16="http://schemas.microsoft.com/office/drawing/2014/main" id="{34724C33-5AAB-27D5-0105-95138E67CB5D}"/>
              </a:ext>
            </a:extLst>
          </p:cNvPr>
          <p:cNvSpPr>
            <a:spLocks noGrp="1"/>
          </p:cNvSpPr>
          <p:nvPr>
            <p:ph type="body" idx="1"/>
          </p:nvPr>
        </p:nvSpPr>
        <p:spPr/>
        <p:txBody>
          <a:bodyPr>
            <a:normAutofit fontScale="92500" lnSpcReduction="10000"/>
          </a:bodyPr>
          <a:lstStyle/>
          <a:p>
            <a:pPr marL="114300" indent="0">
              <a:buNone/>
            </a:pPr>
            <a:r>
              <a:rPr lang="en-US" dirty="0"/>
              <a:t>You are seeing a patient who reports 30-second attacks of intense dizziness triggered by turning over in bed that subside when lying still. Right ear Dix Hallpike is unremarkable. You perform a Left Ear Dix Hallpike and see subtle horizontal, left beating nystagmus lasting 10 seconds and the patient feels a little dizzy. What is your next best step?</a:t>
            </a:r>
          </a:p>
          <a:p>
            <a:pPr marL="114300" indent="0">
              <a:buNone/>
            </a:pPr>
            <a:endParaRPr lang="en-US" dirty="0"/>
          </a:p>
          <a:p>
            <a:pPr marL="114300" indent="0">
              <a:buNone/>
            </a:pPr>
            <a:r>
              <a:rPr lang="en-US" dirty="0"/>
              <a:t>a) Proceed with Left Ear Epley to treat left ear BPPV</a:t>
            </a:r>
          </a:p>
          <a:p>
            <a:pPr marL="114300" indent="0">
              <a:buNone/>
            </a:pPr>
            <a:endParaRPr lang="en-US" dirty="0"/>
          </a:p>
          <a:p>
            <a:pPr marL="114300" indent="0">
              <a:buNone/>
            </a:pPr>
            <a:r>
              <a:rPr lang="en-US" dirty="0"/>
              <a:t>b) Perform a Supine Roll Test</a:t>
            </a:r>
          </a:p>
          <a:p>
            <a:pPr marL="114300" indent="0">
              <a:buNone/>
            </a:pPr>
            <a:endParaRPr lang="en-US" dirty="0"/>
          </a:p>
          <a:p>
            <a:pPr marL="114300" indent="0">
              <a:buNone/>
            </a:pPr>
            <a:r>
              <a:rPr lang="en-US" dirty="0"/>
              <a:t>c) Proceed with Right Ear Epley</a:t>
            </a:r>
          </a:p>
          <a:p>
            <a:pPr marL="114300" indent="0">
              <a:buNone/>
            </a:pPr>
            <a:endParaRPr lang="en-US" dirty="0"/>
          </a:p>
          <a:p>
            <a:pPr marL="114300" indent="0">
              <a:buNone/>
            </a:pPr>
            <a:r>
              <a:rPr lang="en-US" dirty="0"/>
              <a:t>d) Perform the </a:t>
            </a:r>
            <a:r>
              <a:rPr lang="en-US" dirty="0" err="1"/>
              <a:t>Gufoni</a:t>
            </a:r>
            <a:r>
              <a:rPr lang="en-US" dirty="0"/>
              <a:t> Maneuver</a:t>
            </a:r>
          </a:p>
        </p:txBody>
      </p:sp>
    </p:spTree>
    <p:extLst>
      <p:ext uri="{BB962C8B-B14F-4D97-AF65-F5344CB8AC3E}">
        <p14:creationId xmlns:p14="http://schemas.microsoft.com/office/powerpoint/2010/main" val="3886995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C98D4-BB1C-7B22-CB9B-63859BC8BCE1}"/>
              </a:ext>
            </a:extLst>
          </p:cNvPr>
          <p:cNvSpPr>
            <a:spLocks noGrp="1"/>
          </p:cNvSpPr>
          <p:nvPr>
            <p:ph type="title"/>
          </p:nvPr>
        </p:nvSpPr>
        <p:spPr/>
        <p:txBody>
          <a:bodyPr>
            <a:normAutofit fontScale="90000"/>
          </a:bodyPr>
          <a:lstStyle/>
          <a:p>
            <a:r>
              <a:rPr lang="en-US" b="1" u="sng" dirty="0"/>
              <a:t>BPPV, not a single diagnosis</a:t>
            </a:r>
          </a:p>
        </p:txBody>
      </p:sp>
      <p:sp>
        <p:nvSpPr>
          <p:cNvPr id="3" name="Text Placeholder 2">
            <a:extLst>
              <a:ext uri="{FF2B5EF4-FFF2-40B4-BE49-F238E27FC236}">
                <a16:creationId xmlns:a16="http://schemas.microsoft.com/office/drawing/2014/main" id="{1323D4A6-4AE2-D78D-D3EF-DEAD5CA17E1A}"/>
              </a:ext>
            </a:extLst>
          </p:cNvPr>
          <p:cNvSpPr>
            <a:spLocks noGrp="1"/>
          </p:cNvSpPr>
          <p:nvPr>
            <p:ph type="body" idx="1"/>
          </p:nvPr>
        </p:nvSpPr>
        <p:spPr/>
        <p:txBody>
          <a:bodyPr/>
          <a:lstStyle/>
          <a:p>
            <a:r>
              <a:rPr lang="en-US" dirty="0"/>
              <a:t>There are 2 ears</a:t>
            </a:r>
          </a:p>
          <a:p>
            <a:r>
              <a:rPr lang="en-US" dirty="0"/>
              <a:t>Each ear has 3 semicircular canals</a:t>
            </a:r>
          </a:p>
          <a:p>
            <a:r>
              <a:rPr lang="en-US" dirty="0"/>
              <a:t>Different provocative tests are designed to move otoconia in different canals</a:t>
            </a:r>
          </a:p>
          <a:p>
            <a:r>
              <a:rPr lang="en-US" dirty="0"/>
              <a:t>Otoconia produce different types of nystagmus depending on which canal they are in</a:t>
            </a:r>
          </a:p>
          <a:p>
            <a:endParaRPr lang="en-US" dirty="0"/>
          </a:p>
          <a:p>
            <a:pPr marL="114300" indent="0">
              <a:buNone/>
            </a:pPr>
            <a:r>
              <a:rPr lang="en-US" dirty="0"/>
              <a:t>===&gt; Therefore, we can </a:t>
            </a:r>
            <a:r>
              <a:rPr lang="en-US" b="1" dirty="0"/>
              <a:t>localize</a:t>
            </a:r>
            <a:r>
              <a:rPr lang="en-US" dirty="0"/>
              <a:t> which ear and canal the stones are in using provocative testing, </a:t>
            </a:r>
            <a:r>
              <a:rPr lang="en-US" b="1" dirty="0"/>
              <a:t>by watching to see if the correct nystagmus occurs</a:t>
            </a:r>
          </a:p>
          <a:p>
            <a:endParaRPr lang="en-US" dirty="0"/>
          </a:p>
        </p:txBody>
      </p:sp>
    </p:spTree>
    <p:extLst>
      <p:ext uri="{BB962C8B-B14F-4D97-AF65-F5344CB8AC3E}">
        <p14:creationId xmlns:p14="http://schemas.microsoft.com/office/powerpoint/2010/main" val="36431897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5"/>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Posterior Canal BPPV</a:t>
            </a:r>
            <a:endParaRPr/>
          </a:p>
        </p:txBody>
      </p:sp>
      <p:sp>
        <p:nvSpPr>
          <p:cNvPr id="197" name="Google Shape;197;p35"/>
          <p:cNvSpPr txBox="1">
            <a:spLocks noGrp="1"/>
          </p:cNvSpPr>
          <p:nvPr>
            <p:ph type="body" idx="1"/>
          </p:nvPr>
        </p:nvSpPr>
        <p:spPr>
          <a:xfrm>
            <a:off x="311700" y="1152475"/>
            <a:ext cx="5171400" cy="341640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SzPts val="1800"/>
              <a:buNone/>
            </a:pPr>
            <a:r>
              <a:rPr lang="en" dirty="0"/>
              <a:t>Most common BPPV subtype </a:t>
            </a:r>
          </a:p>
          <a:p>
            <a:pPr marL="114300" lvl="0" indent="0" algn="l" rtl="0">
              <a:spcBef>
                <a:spcPts val="0"/>
              </a:spcBef>
              <a:spcAft>
                <a:spcPts val="0"/>
              </a:spcAft>
              <a:buSzPts val="1800"/>
              <a:buNone/>
            </a:pPr>
            <a:r>
              <a:rPr lang="en" b="1" dirty="0"/>
              <a:t>= ~60-65% of all BPPV</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dirty="0"/>
              <a:t>Otoconia are in posterior canal</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u="sng" dirty="0"/>
              <a:t>Dix Hallpike </a:t>
            </a:r>
            <a:r>
              <a:rPr lang="en" dirty="0"/>
              <a:t>is the provocative test for these patients</a:t>
            </a:r>
          </a:p>
          <a:p>
            <a:pPr marL="114300" lvl="0" indent="0" algn="l" rtl="0">
              <a:spcBef>
                <a:spcPts val="0"/>
              </a:spcBef>
              <a:spcAft>
                <a:spcPts val="0"/>
              </a:spcAft>
              <a:buSzPts val="1800"/>
              <a:buNone/>
            </a:pPr>
            <a:endParaRPr lang="en" dirty="0"/>
          </a:p>
          <a:p>
            <a:pPr marL="114300" lvl="0" indent="0" algn="l" rtl="0">
              <a:spcBef>
                <a:spcPts val="0"/>
              </a:spcBef>
              <a:spcAft>
                <a:spcPts val="0"/>
              </a:spcAft>
              <a:buSzPts val="1800"/>
              <a:buNone/>
            </a:pPr>
            <a:r>
              <a:rPr lang="en" dirty="0"/>
              <a:t>Provocative Testing Produces </a:t>
            </a:r>
            <a:r>
              <a:rPr lang="en" u="sng" dirty="0"/>
              <a:t>Torsional Nystagmus</a:t>
            </a:r>
          </a:p>
        </p:txBody>
      </p:sp>
      <p:pic>
        <p:nvPicPr>
          <p:cNvPr id="198" name="Google Shape;198;p35"/>
          <p:cNvPicPr preferRelativeResize="0"/>
          <p:nvPr/>
        </p:nvPicPr>
        <p:blipFill>
          <a:blip r:embed="rId3">
            <a:alphaModFix/>
          </a:blip>
          <a:stretch>
            <a:fillRect/>
          </a:stretch>
        </p:blipFill>
        <p:spPr>
          <a:xfrm>
            <a:off x="6126025" y="1486275"/>
            <a:ext cx="2853000" cy="21709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F06BFF-AFF3-183C-5BB2-9105E4483059}"/>
              </a:ext>
            </a:extLst>
          </p:cNvPr>
          <p:cNvSpPr>
            <a:spLocks noGrp="1"/>
          </p:cNvSpPr>
          <p:nvPr>
            <p:ph type="title"/>
          </p:nvPr>
        </p:nvSpPr>
        <p:spPr/>
        <p:txBody>
          <a:bodyPr>
            <a:normAutofit fontScale="90000"/>
          </a:bodyPr>
          <a:lstStyle/>
          <a:p>
            <a:r>
              <a:rPr lang="en-US" dirty="0"/>
              <a:t>Dix Hallpike</a:t>
            </a:r>
          </a:p>
        </p:txBody>
      </p:sp>
      <p:sp>
        <p:nvSpPr>
          <p:cNvPr id="3" name="Text Placeholder 2">
            <a:extLst>
              <a:ext uri="{FF2B5EF4-FFF2-40B4-BE49-F238E27FC236}">
                <a16:creationId xmlns:a16="http://schemas.microsoft.com/office/drawing/2014/main" id="{18A55C9B-DBF4-DBC4-C7F9-7F9BC18FE823}"/>
              </a:ext>
            </a:extLst>
          </p:cNvPr>
          <p:cNvSpPr>
            <a:spLocks noGrp="1"/>
          </p:cNvSpPr>
          <p:nvPr>
            <p:ph type="body" idx="1"/>
          </p:nvPr>
        </p:nvSpPr>
        <p:spPr>
          <a:xfrm>
            <a:off x="4418091" y="1337581"/>
            <a:ext cx="4414209" cy="2658594"/>
          </a:xfrm>
        </p:spPr>
        <p:txBody>
          <a:bodyPr/>
          <a:lstStyle/>
          <a:p>
            <a:pPr marL="114300" indent="0">
              <a:buNone/>
            </a:pPr>
            <a:r>
              <a:rPr lang="en-CA" b="1" dirty="0"/>
              <a:t>Dix Hallpike on the affected side is positive </a:t>
            </a:r>
            <a:r>
              <a:rPr lang="en-CA" b="1" i="1" u="sng" dirty="0"/>
              <a:t>ONLY</a:t>
            </a:r>
            <a:r>
              <a:rPr lang="en-CA" b="1" dirty="0"/>
              <a:t> if you see </a:t>
            </a:r>
            <a:r>
              <a:rPr lang="en-CA" b="1" i="1" dirty="0"/>
              <a:t>~5-40 seconds</a:t>
            </a:r>
            <a:r>
              <a:rPr lang="en-CA" b="1" dirty="0"/>
              <a:t> of nystagmus with an </a:t>
            </a:r>
            <a:r>
              <a:rPr lang="en-CA" b="1" i="1" dirty="0"/>
              <a:t>upward</a:t>
            </a:r>
            <a:r>
              <a:rPr lang="en-CA" b="1" dirty="0"/>
              <a:t> and </a:t>
            </a:r>
            <a:r>
              <a:rPr lang="en-CA" b="1" i="1" u="sng" dirty="0"/>
              <a:t>torsional</a:t>
            </a:r>
            <a:r>
              <a:rPr lang="en-CA" b="1" u="sng" dirty="0"/>
              <a:t> </a:t>
            </a:r>
            <a:r>
              <a:rPr lang="en-CA" b="1" dirty="0"/>
              <a:t>component </a:t>
            </a:r>
          </a:p>
          <a:p>
            <a:endParaRPr lang="en-US" dirty="0"/>
          </a:p>
        </p:txBody>
      </p:sp>
      <p:pic>
        <p:nvPicPr>
          <p:cNvPr id="7170" name="Picture 2">
            <a:extLst>
              <a:ext uri="{FF2B5EF4-FFF2-40B4-BE49-F238E27FC236}">
                <a16:creationId xmlns:a16="http://schemas.microsoft.com/office/drawing/2014/main" id="{CF5BA146-D895-7B38-8102-8F75597643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847" y="1590675"/>
            <a:ext cx="3810000" cy="254000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8712FA65-9828-4159-11CE-4DC96E44A395}"/>
              </a:ext>
            </a:extLst>
          </p:cNvPr>
          <p:cNvGrpSpPr/>
          <p:nvPr/>
        </p:nvGrpSpPr>
        <p:grpSpPr>
          <a:xfrm>
            <a:off x="4883874" y="3328988"/>
            <a:ext cx="3205301" cy="1814512"/>
            <a:chOff x="4883874" y="3328988"/>
            <a:chExt cx="3205301" cy="1814512"/>
          </a:xfrm>
        </p:grpSpPr>
        <p:pic>
          <p:nvPicPr>
            <p:cNvPr id="1028" name="Picture 4" descr="Anterior Canal BPPV- A Rare Form of Vertical Canaloliathiasis: Series of 11  Cases | Indian Journal of Otolaryngology and Head &amp; Neck Surgery | Springer  Nature Link">
              <a:extLst>
                <a:ext uri="{FF2B5EF4-FFF2-40B4-BE49-F238E27FC236}">
                  <a16:creationId xmlns:a16="http://schemas.microsoft.com/office/drawing/2014/main" id="{3F9F6A22-9375-DBD5-7AF4-BA5CF5A20B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9" t="29055" r="51232" b="18624"/>
            <a:stretch/>
          </p:blipFill>
          <p:spPr bwMode="auto">
            <a:xfrm>
              <a:off x="5000626" y="3328988"/>
              <a:ext cx="2971799" cy="139849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5093744-B2F4-4229-F372-8E8A09DFFBC0}"/>
                </a:ext>
              </a:extLst>
            </p:cNvPr>
            <p:cNvSpPr txBox="1"/>
            <p:nvPr/>
          </p:nvSpPr>
          <p:spPr>
            <a:xfrm>
              <a:off x="4883874" y="4774168"/>
              <a:ext cx="3205301" cy="369332"/>
            </a:xfrm>
            <a:prstGeom prst="rect">
              <a:avLst/>
            </a:prstGeom>
            <a:noFill/>
          </p:spPr>
          <p:txBody>
            <a:bodyPr wrap="none" rtlCol="0">
              <a:spAutoFit/>
            </a:bodyPr>
            <a:lstStyle/>
            <a:p>
              <a:r>
                <a:rPr lang="en-US" dirty="0"/>
                <a:t>Nystagmus seen in R ear BPPV</a:t>
              </a:r>
            </a:p>
          </p:txBody>
        </p:sp>
      </p:grpSp>
    </p:spTree>
    <p:extLst>
      <p:ext uri="{BB962C8B-B14F-4D97-AF65-F5344CB8AC3E}">
        <p14:creationId xmlns:p14="http://schemas.microsoft.com/office/powerpoint/2010/main" val="74435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Dix Hallpike.mp4">
            <a:hlinkClick r:id="" action="ppaction://media"/>
            <a:extLst>
              <a:ext uri="{FF2B5EF4-FFF2-40B4-BE49-F238E27FC236}">
                <a16:creationId xmlns:a16="http://schemas.microsoft.com/office/drawing/2014/main" id="{E5E7DC79-C750-650C-BE2A-35C5548020B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285750"/>
            <a:ext cx="8128000" cy="4572000"/>
          </a:xfrm>
          <a:prstGeom prst="rect">
            <a:avLst/>
          </a:prstGeom>
        </p:spPr>
      </p:pic>
    </p:spTree>
    <p:extLst>
      <p:ext uri="{BB962C8B-B14F-4D97-AF65-F5344CB8AC3E}">
        <p14:creationId xmlns:p14="http://schemas.microsoft.com/office/powerpoint/2010/main" val="217024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05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6"/>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Epley Manuever to Cure Posterior Canal BPPV</a:t>
            </a:r>
            <a:endParaRPr/>
          </a:p>
        </p:txBody>
      </p:sp>
      <p:pic>
        <p:nvPicPr>
          <p:cNvPr id="204" name="Google Shape;204;p36"/>
          <p:cNvPicPr preferRelativeResize="0"/>
          <p:nvPr/>
        </p:nvPicPr>
        <p:blipFill>
          <a:blip r:embed="rId3">
            <a:alphaModFix/>
          </a:blip>
          <a:stretch>
            <a:fillRect/>
          </a:stretch>
        </p:blipFill>
        <p:spPr>
          <a:xfrm>
            <a:off x="764186" y="1572438"/>
            <a:ext cx="3639701" cy="2707949"/>
          </a:xfrm>
          <a:prstGeom prst="rect">
            <a:avLst/>
          </a:prstGeom>
          <a:noFill/>
          <a:ln>
            <a:noFill/>
          </a:ln>
        </p:spPr>
      </p:pic>
      <p:grpSp>
        <p:nvGrpSpPr>
          <p:cNvPr id="2" name="Group 1">
            <a:extLst>
              <a:ext uri="{FF2B5EF4-FFF2-40B4-BE49-F238E27FC236}">
                <a16:creationId xmlns:a16="http://schemas.microsoft.com/office/drawing/2014/main" id="{A54ACD6C-2D8E-CAE4-3F7D-E441398370BC}"/>
              </a:ext>
            </a:extLst>
          </p:cNvPr>
          <p:cNvGrpSpPr/>
          <p:nvPr/>
        </p:nvGrpSpPr>
        <p:grpSpPr>
          <a:xfrm>
            <a:off x="6061146" y="1400893"/>
            <a:ext cx="1449498" cy="3297582"/>
            <a:chOff x="6061146" y="1400893"/>
            <a:chExt cx="1449498" cy="3297582"/>
          </a:xfrm>
        </p:grpSpPr>
        <p:pic>
          <p:nvPicPr>
            <p:cNvPr id="205" name="Google Shape;205;p36"/>
            <p:cNvPicPr preferRelativeResize="0"/>
            <p:nvPr/>
          </p:nvPicPr>
          <p:blipFill>
            <a:blip r:embed="rId4">
              <a:alphaModFix/>
            </a:blip>
            <a:srcRect r="48414"/>
            <a:stretch/>
          </p:blipFill>
          <p:spPr>
            <a:xfrm>
              <a:off x="6061147" y="1400893"/>
              <a:ext cx="1449497" cy="1628775"/>
            </a:xfrm>
            <a:prstGeom prst="rect">
              <a:avLst/>
            </a:prstGeom>
            <a:noFill/>
            <a:ln>
              <a:noFill/>
            </a:ln>
          </p:spPr>
        </p:pic>
        <p:pic>
          <p:nvPicPr>
            <p:cNvPr id="3" name="Google Shape;205;p36">
              <a:extLst>
                <a:ext uri="{FF2B5EF4-FFF2-40B4-BE49-F238E27FC236}">
                  <a16:creationId xmlns:a16="http://schemas.microsoft.com/office/drawing/2014/main" id="{CB509EDD-162A-2480-6534-649BBC8F0E0F}"/>
                </a:ext>
              </a:extLst>
            </p:cNvPr>
            <p:cNvPicPr preferRelativeResize="0"/>
            <p:nvPr/>
          </p:nvPicPr>
          <p:blipFill>
            <a:blip r:embed="rId4">
              <a:alphaModFix/>
            </a:blip>
            <a:srcRect l="48414"/>
            <a:stretch/>
          </p:blipFill>
          <p:spPr>
            <a:xfrm>
              <a:off x="6061146" y="3069700"/>
              <a:ext cx="1449497" cy="1628775"/>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rimmed epley.mp4">
            <a:hlinkClick r:id="" action="ppaction://media"/>
            <a:extLst>
              <a:ext uri="{FF2B5EF4-FFF2-40B4-BE49-F238E27FC236}">
                <a16:creationId xmlns:a16="http://schemas.microsoft.com/office/drawing/2014/main" id="{89B3AA2B-0412-4661-4D41-0C7F6B323E4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285750"/>
            <a:ext cx="8128000" cy="4572000"/>
          </a:xfrm>
          <a:prstGeom prst="rect">
            <a:avLst/>
          </a:prstGeom>
        </p:spPr>
      </p:pic>
    </p:spTree>
    <p:extLst>
      <p:ext uri="{BB962C8B-B14F-4D97-AF65-F5344CB8AC3E}">
        <p14:creationId xmlns:p14="http://schemas.microsoft.com/office/powerpoint/2010/main" val="336670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19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92F46-BB41-9CD9-4581-0D869BB8150A}"/>
              </a:ext>
            </a:extLst>
          </p:cNvPr>
          <p:cNvSpPr>
            <a:spLocks noGrp="1"/>
          </p:cNvSpPr>
          <p:nvPr>
            <p:ph type="title"/>
          </p:nvPr>
        </p:nvSpPr>
        <p:spPr/>
        <p:txBody>
          <a:bodyPr/>
          <a:lstStyle/>
          <a:p>
            <a:r>
              <a:rPr lang="en-US" dirty="0"/>
              <a:t>Shout Out to Dr Johns</a:t>
            </a:r>
          </a:p>
        </p:txBody>
      </p:sp>
      <p:pic>
        <p:nvPicPr>
          <p:cNvPr id="5" name="Content Placeholder 4" descr="A screenshot of a video&#10;&#10;Description automatically generated">
            <a:extLst>
              <a:ext uri="{FF2B5EF4-FFF2-40B4-BE49-F238E27FC236}">
                <a16:creationId xmlns:a16="http://schemas.microsoft.com/office/drawing/2014/main" id="{3A70AD8A-45C5-E4B3-DCF0-3D97400C014B}"/>
              </a:ext>
            </a:extLst>
          </p:cNvPr>
          <p:cNvPicPr>
            <a:picLocks noGrp="1" noChangeAspect="1"/>
          </p:cNvPicPr>
          <p:nvPr>
            <p:ph idx="1"/>
          </p:nvPr>
        </p:nvPicPr>
        <p:blipFill>
          <a:blip r:embed="rId3"/>
          <a:stretch>
            <a:fillRect/>
          </a:stretch>
        </p:blipFill>
        <p:spPr>
          <a:xfrm>
            <a:off x="224309" y="1148612"/>
            <a:ext cx="5908994" cy="3262312"/>
          </a:xfrm>
        </p:spPr>
      </p:pic>
      <p:pic>
        <p:nvPicPr>
          <p:cNvPr id="1026" name="Picture 2" descr="Dr. Peter Johns | Faculty of Medicine">
            <a:extLst>
              <a:ext uri="{FF2B5EF4-FFF2-40B4-BE49-F238E27FC236}">
                <a16:creationId xmlns:a16="http://schemas.microsoft.com/office/drawing/2014/main" id="{A0808D7E-C378-B69C-D3FF-46CA948679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9157" y="770930"/>
            <a:ext cx="2790992" cy="282820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screenshot of a website&#10;&#10;Description automatically generated">
            <a:extLst>
              <a:ext uri="{FF2B5EF4-FFF2-40B4-BE49-F238E27FC236}">
                <a16:creationId xmlns:a16="http://schemas.microsoft.com/office/drawing/2014/main" id="{224D4282-8084-E87A-C5B6-C28813D8B81E}"/>
              </a:ext>
            </a:extLst>
          </p:cNvPr>
          <p:cNvPicPr>
            <a:picLocks noChangeAspect="1"/>
          </p:cNvPicPr>
          <p:nvPr/>
        </p:nvPicPr>
        <p:blipFill>
          <a:blip r:embed="rId5"/>
          <a:stretch>
            <a:fillRect/>
          </a:stretch>
        </p:blipFill>
        <p:spPr>
          <a:xfrm>
            <a:off x="5103627" y="3750069"/>
            <a:ext cx="3710763" cy="915832"/>
          </a:xfrm>
          <a:prstGeom prst="rect">
            <a:avLst/>
          </a:prstGeom>
        </p:spPr>
      </p:pic>
      <p:pic>
        <p:nvPicPr>
          <p:cNvPr id="9" name="Picture 8" descr="A screenshot of a computer&#10;&#10;Description automatically generated">
            <a:extLst>
              <a:ext uri="{FF2B5EF4-FFF2-40B4-BE49-F238E27FC236}">
                <a16:creationId xmlns:a16="http://schemas.microsoft.com/office/drawing/2014/main" id="{2FB1779D-1F1C-550A-5C67-540DD91268C5}"/>
              </a:ext>
            </a:extLst>
          </p:cNvPr>
          <p:cNvPicPr>
            <a:picLocks noChangeAspect="1"/>
          </p:cNvPicPr>
          <p:nvPr/>
        </p:nvPicPr>
        <p:blipFill>
          <a:blip r:embed="rId6"/>
          <a:stretch>
            <a:fillRect/>
          </a:stretch>
        </p:blipFill>
        <p:spPr>
          <a:xfrm>
            <a:off x="382259" y="3599135"/>
            <a:ext cx="4189741" cy="1374844"/>
          </a:xfrm>
          <a:prstGeom prst="rect">
            <a:avLst/>
          </a:prstGeom>
        </p:spPr>
      </p:pic>
    </p:spTree>
    <p:extLst>
      <p:ext uri="{BB962C8B-B14F-4D97-AF65-F5344CB8AC3E}">
        <p14:creationId xmlns:p14="http://schemas.microsoft.com/office/powerpoint/2010/main" val="2286522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37"/>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Horizontal Canal BPPV</a:t>
            </a:r>
            <a:endParaRPr/>
          </a:p>
        </p:txBody>
      </p:sp>
      <p:sp>
        <p:nvSpPr>
          <p:cNvPr id="211" name="Google Shape;211;p37"/>
          <p:cNvSpPr txBox="1">
            <a:spLocks noGrp="1"/>
          </p:cNvSpPr>
          <p:nvPr>
            <p:ph type="body" idx="1"/>
          </p:nvPr>
        </p:nvSpPr>
        <p:spPr>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SzPts val="1800"/>
              <a:buNone/>
            </a:pPr>
            <a:r>
              <a:rPr lang="en" dirty="0"/>
              <a:t>~30% of BPPV</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dirty="0"/>
              <a:t>Supine Roll Test</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dirty="0"/>
              <a:t>SRT produces </a:t>
            </a:r>
            <a:r>
              <a:rPr lang="en" b="1" dirty="0"/>
              <a:t>horizontal nystagmus</a:t>
            </a:r>
            <a:r>
              <a:rPr lang="en" dirty="0"/>
              <a:t> which either beats towards the ground or away from the ground (geotropic or apogeotropic)</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dirty="0" err="1"/>
              <a:t>Gufoni</a:t>
            </a:r>
            <a:r>
              <a:rPr lang="en" dirty="0"/>
              <a:t> Maneuver is the curative maneuver</a:t>
            </a:r>
          </a:p>
          <a:p>
            <a:pPr marL="114300" lvl="0" indent="0" algn="l" rtl="0">
              <a:spcBef>
                <a:spcPts val="0"/>
              </a:spcBef>
              <a:spcAft>
                <a:spcPts val="0"/>
              </a:spcAft>
              <a:buSzPts val="1800"/>
              <a:buNone/>
            </a:pPr>
            <a:endParaRPr lang="en" dirty="0"/>
          </a:p>
          <a:p>
            <a:pPr marL="114300" lvl="0" indent="0" algn="l" rtl="0">
              <a:spcBef>
                <a:spcPts val="0"/>
              </a:spcBef>
              <a:spcAft>
                <a:spcPts val="0"/>
              </a:spcAft>
              <a:buSzPts val="1800"/>
              <a:buNone/>
            </a:pPr>
            <a:r>
              <a:rPr lang="en" b="1" u="sng" dirty="0"/>
              <a:t>HUGE Pearl</a:t>
            </a:r>
            <a:r>
              <a:rPr lang="en" dirty="0"/>
              <a:t> - if you do a Dix Hallpike but see horizontal nystagmus or no nystagmus, do a Supine Roll Test to check for HC BPPV</a:t>
            </a:r>
            <a:endParaRPr dirty="0"/>
          </a:p>
        </p:txBody>
      </p:sp>
      <p:pic>
        <p:nvPicPr>
          <p:cNvPr id="1026" name="Picture 2" descr="Supine roll test: The patient is placed on his back and the head is... |  Download Scientific Diagram">
            <a:extLst>
              <a:ext uri="{FF2B5EF4-FFF2-40B4-BE49-F238E27FC236}">
                <a16:creationId xmlns:a16="http://schemas.microsoft.com/office/drawing/2014/main" id="{55E09F4E-E3D1-7DC4-B6AE-F12A41B35C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1682" y="351298"/>
            <a:ext cx="2526651" cy="17658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91FB-20A3-F87F-BE7B-09ACEABC2838}"/>
              </a:ext>
            </a:extLst>
          </p:cNvPr>
          <p:cNvSpPr>
            <a:spLocks noGrp="1"/>
          </p:cNvSpPr>
          <p:nvPr>
            <p:ph type="title"/>
          </p:nvPr>
        </p:nvSpPr>
        <p:spPr/>
        <p:txBody>
          <a:bodyPr>
            <a:normAutofit fontScale="90000"/>
          </a:bodyPr>
          <a:lstStyle/>
          <a:p>
            <a:endParaRPr lang="en-US"/>
          </a:p>
        </p:txBody>
      </p:sp>
      <p:sp>
        <p:nvSpPr>
          <p:cNvPr id="3" name="Text Placeholder 2">
            <a:extLst>
              <a:ext uri="{FF2B5EF4-FFF2-40B4-BE49-F238E27FC236}">
                <a16:creationId xmlns:a16="http://schemas.microsoft.com/office/drawing/2014/main" id="{B13B71B2-24C1-D6CC-4515-08EA0CB07C6D}"/>
              </a:ext>
            </a:extLst>
          </p:cNvPr>
          <p:cNvSpPr>
            <a:spLocks noGrp="1"/>
          </p:cNvSpPr>
          <p:nvPr>
            <p:ph type="body" idx="1"/>
          </p:nvPr>
        </p:nvSpPr>
        <p:spPr/>
        <p:txBody>
          <a:bodyPr/>
          <a:lstStyle/>
          <a:p>
            <a:endParaRPr lang="en-US"/>
          </a:p>
        </p:txBody>
      </p:sp>
      <p:pic>
        <p:nvPicPr>
          <p:cNvPr id="4" name="Supine Roll Demo.mp4">
            <a:hlinkClick r:id="" action="ppaction://media"/>
            <a:extLst>
              <a:ext uri="{FF2B5EF4-FFF2-40B4-BE49-F238E27FC236}">
                <a16:creationId xmlns:a16="http://schemas.microsoft.com/office/drawing/2014/main" id="{42897C88-4529-63F8-73F4-201C0139E2E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285750"/>
            <a:ext cx="8128000" cy="4572000"/>
          </a:xfrm>
          <a:prstGeom prst="rect">
            <a:avLst/>
          </a:prstGeom>
        </p:spPr>
      </p:pic>
    </p:spTree>
    <p:extLst>
      <p:ext uri="{BB962C8B-B14F-4D97-AF65-F5344CB8AC3E}">
        <p14:creationId xmlns:p14="http://schemas.microsoft.com/office/powerpoint/2010/main" val="423912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73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EA5BE-BA03-A74B-FD79-0CDCBDF05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978A81-38A2-FAAE-F1B7-E567A1F98806}"/>
              </a:ext>
            </a:extLst>
          </p:cNvPr>
          <p:cNvSpPr>
            <a:spLocks noGrp="1"/>
          </p:cNvSpPr>
          <p:nvPr>
            <p:ph type="title"/>
          </p:nvPr>
        </p:nvSpPr>
        <p:spPr/>
        <p:txBody>
          <a:bodyPr>
            <a:normAutofit fontScale="90000"/>
          </a:bodyPr>
          <a:lstStyle/>
          <a:p>
            <a:r>
              <a:rPr lang="en-US" dirty="0"/>
              <a:t>Dix Hallpike Knowledge Question</a:t>
            </a:r>
          </a:p>
        </p:txBody>
      </p:sp>
      <p:sp>
        <p:nvSpPr>
          <p:cNvPr id="3" name="Text Placeholder 2">
            <a:extLst>
              <a:ext uri="{FF2B5EF4-FFF2-40B4-BE49-F238E27FC236}">
                <a16:creationId xmlns:a16="http://schemas.microsoft.com/office/drawing/2014/main" id="{C51988D3-B47B-7853-6137-D93F81532DD2}"/>
              </a:ext>
            </a:extLst>
          </p:cNvPr>
          <p:cNvSpPr>
            <a:spLocks noGrp="1"/>
          </p:cNvSpPr>
          <p:nvPr>
            <p:ph type="body" idx="1"/>
          </p:nvPr>
        </p:nvSpPr>
        <p:spPr/>
        <p:txBody>
          <a:bodyPr>
            <a:normAutofit fontScale="92500"/>
          </a:bodyPr>
          <a:lstStyle/>
          <a:p>
            <a:pPr marL="114300" indent="0">
              <a:buNone/>
            </a:pPr>
            <a:r>
              <a:rPr lang="en-US" dirty="0"/>
              <a:t>You are seeing a patient who reports 30-second attacks of intense dizziness triggered by turning over in bed that subside when lying still. You perform a Left Ear Dix Hallpike and see subtle horizontal, left beating nystagmus lasting 10 seconds and the patient feels a little dizzy. What is your next best step?</a:t>
            </a:r>
          </a:p>
          <a:p>
            <a:pPr marL="114300" indent="0">
              <a:buNone/>
            </a:pPr>
            <a:endParaRPr lang="en-US" dirty="0"/>
          </a:p>
          <a:p>
            <a:pPr marL="114300" indent="0">
              <a:buNone/>
            </a:pPr>
            <a:r>
              <a:rPr lang="en-US" dirty="0"/>
              <a:t>a) Proceed with Left Ear Epley to treat left ear BPPV</a:t>
            </a:r>
          </a:p>
          <a:p>
            <a:pPr marL="114300" indent="0">
              <a:buNone/>
            </a:pPr>
            <a:endParaRPr lang="en-US" dirty="0"/>
          </a:p>
          <a:p>
            <a:pPr marL="114300" indent="0">
              <a:buNone/>
            </a:pPr>
            <a:r>
              <a:rPr lang="en-US" b="1" dirty="0"/>
              <a:t>b) Perform a Supine Roll Test</a:t>
            </a:r>
          </a:p>
          <a:p>
            <a:pPr marL="114300" indent="0">
              <a:buNone/>
            </a:pPr>
            <a:endParaRPr lang="en-US" dirty="0"/>
          </a:p>
          <a:p>
            <a:pPr marL="114300" indent="0">
              <a:buNone/>
            </a:pPr>
            <a:r>
              <a:rPr lang="en-US" dirty="0"/>
              <a:t>c) Proceed with Right Ear Epley</a:t>
            </a:r>
          </a:p>
          <a:p>
            <a:pPr marL="114300" indent="0">
              <a:buNone/>
            </a:pPr>
            <a:endParaRPr lang="en-US" dirty="0"/>
          </a:p>
          <a:p>
            <a:pPr marL="114300" indent="0">
              <a:buNone/>
            </a:pPr>
            <a:r>
              <a:rPr lang="en-US" dirty="0"/>
              <a:t>d) Perform the </a:t>
            </a:r>
            <a:r>
              <a:rPr lang="en-US" dirty="0" err="1"/>
              <a:t>Gufoni</a:t>
            </a:r>
            <a:r>
              <a:rPr lang="en-US" dirty="0"/>
              <a:t> Maneuver</a:t>
            </a:r>
          </a:p>
        </p:txBody>
      </p:sp>
      <p:sp>
        <p:nvSpPr>
          <p:cNvPr id="4" name="TextBox 3">
            <a:extLst>
              <a:ext uri="{FF2B5EF4-FFF2-40B4-BE49-F238E27FC236}">
                <a16:creationId xmlns:a16="http://schemas.microsoft.com/office/drawing/2014/main" id="{04BC55B6-2E0A-BBF2-B978-BBC2E0483A19}"/>
              </a:ext>
            </a:extLst>
          </p:cNvPr>
          <p:cNvSpPr txBox="1"/>
          <p:nvPr/>
        </p:nvSpPr>
        <p:spPr>
          <a:xfrm>
            <a:off x="4049486" y="3018503"/>
            <a:ext cx="5094513" cy="1754326"/>
          </a:xfrm>
          <a:prstGeom prst="rect">
            <a:avLst/>
          </a:prstGeom>
          <a:noFill/>
        </p:spPr>
        <p:txBody>
          <a:bodyPr wrap="square" rtlCol="0">
            <a:spAutoFit/>
          </a:bodyPr>
          <a:lstStyle/>
          <a:p>
            <a:r>
              <a:rPr lang="en-US" b="1" dirty="0"/>
              <a:t>… horizontal nystagmus suggests horizontal canal BPPV, which is tested for with supine roll test</a:t>
            </a:r>
          </a:p>
          <a:p>
            <a:endParaRPr lang="en-US" b="1" dirty="0"/>
          </a:p>
          <a:p>
            <a:r>
              <a:rPr lang="en-US" b="1" dirty="0"/>
              <a:t>+</a:t>
            </a:r>
            <a:r>
              <a:rPr lang="en-US" b="1" dirty="0" err="1"/>
              <a:t>ve</a:t>
            </a:r>
            <a:r>
              <a:rPr lang="en-US" b="1" dirty="0"/>
              <a:t> Dix Hallpike = </a:t>
            </a:r>
            <a:r>
              <a:rPr lang="en-US" b="1" u="sng" dirty="0"/>
              <a:t>upward, torsional</a:t>
            </a:r>
            <a:r>
              <a:rPr lang="en-US" b="1" dirty="0"/>
              <a:t> nystagmus </a:t>
            </a:r>
          </a:p>
          <a:p>
            <a:endParaRPr lang="en-US" b="1" dirty="0"/>
          </a:p>
        </p:txBody>
      </p:sp>
    </p:spTree>
    <p:extLst>
      <p:ext uri="{BB962C8B-B14F-4D97-AF65-F5344CB8AC3E}">
        <p14:creationId xmlns:p14="http://schemas.microsoft.com/office/powerpoint/2010/main" val="4901489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A227D-AEB0-CB47-746C-EEC4B4385D5F}"/>
              </a:ext>
            </a:extLst>
          </p:cNvPr>
          <p:cNvSpPr>
            <a:spLocks noGrp="1"/>
          </p:cNvSpPr>
          <p:nvPr>
            <p:ph type="title"/>
          </p:nvPr>
        </p:nvSpPr>
        <p:spPr/>
        <p:txBody>
          <a:bodyPr>
            <a:normAutofit fontScale="90000"/>
          </a:bodyPr>
          <a:lstStyle/>
          <a:p>
            <a:r>
              <a:rPr lang="en-US" dirty="0"/>
              <a:t>HINTS Exam Knowledge Question</a:t>
            </a:r>
          </a:p>
        </p:txBody>
      </p:sp>
      <p:sp>
        <p:nvSpPr>
          <p:cNvPr id="3" name="Text Placeholder 2">
            <a:extLst>
              <a:ext uri="{FF2B5EF4-FFF2-40B4-BE49-F238E27FC236}">
                <a16:creationId xmlns:a16="http://schemas.microsoft.com/office/drawing/2014/main" id="{235B447D-5138-25FD-66A3-ACFEF8157FF9}"/>
              </a:ext>
            </a:extLst>
          </p:cNvPr>
          <p:cNvSpPr>
            <a:spLocks noGrp="1"/>
          </p:cNvSpPr>
          <p:nvPr>
            <p:ph type="body" idx="1"/>
          </p:nvPr>
        </p:nvSpPr>
        <p:spPr/>
        <p:txBody>
          <a:bodyPr>
            <a:normAutofit fontScale="92500" lnSpcReduction="10000"/>
          </a:bodyPr>
          <a:lstStyle/>
          <a:p>
            <a:pPr marL="114300" indent="0">
              <a:buNone/>
            </a:pPr>
            <a:r>
              <a:rPr lang="en-US" dirty="0"/>
              <a:t>You are seeing a patient with acute vestibular syndrome, continuous for 3 hours now. Negative for central features and you suspect vestibular neuritis. The patient has right beating horizontal nystagmus present in primary gaze, which gets more intense when the patient looks to the right. If the patient has vestibular neuritis, what will you see when you perform a head impulse test?</a:t>
            </a:r>
          </a:p>
          <a:p>
            <a:pPr marL="114300" indent="0">
              <a:buNone/>
            </a:pPr>
            <a:endParaRPr lang="en-US" dirty="0"/>
          </a:p>
          <a:p>
            <a:pPr marL="571500" indent="-457200">
              <a:buAutoNum type="alphaLcParenR"/>
            </a:pPr>
            <a:r>
              <a:rPr lang="en-US" dirty="0"/>
              <a:t>Catch up saccade when head is moved quickly to the right only</a:t>
            </a:r>
          </a:p>
          <a:p>
            <a:pPr marL="571500" indent="-457200">
              <a:buAutoNum type="alphaLcParenR"/>
            </a:pPr>
            <a:endParaRPr lang="en-US" dirty="0"/>
          </a:p>
          <a:p>
            <a:pPr marL="571500" indent="-457200">
              <a:buAutoNum type="alphaLcParenR"/>
            </a:pPr>
            <a:r>
              <a:rPr lang="en-US" dirty="0"/>
              <a:t>Catch up saccade when the head is moved quickly to the left only</a:t>
            </a:r>
          </a:p>
          <a:p>
            <a:pPr marL="571500" indent="-457200">
              <a:buAutoNum type="alphaLcParenR"/>
            </a:pPr>
            <a:endParaRPr lang="en-US" dirty="0"/>
          </a:p>
          <a:p>
            <a:pPr marL="571500" indent="-457200">
              <a:buFont typeface="Arial" panose="020B0604020202020204" pitchFamily="34" charset="0"/>
              <a:buAutoNum type="alphaLcParenR"/>
            </a:pPr>
            <a:r>
              <a:rPr lang="en-US" dirty="0"/>
              <a:t>Catch up saccade when head is moved quickly in either direction</a:t>
            </a:r>
          </a:p>
          <a:p>
            <a:pPr marL="571500" indent="-457200">
              <a:buFont typeface="Arial" panose="020B0604020202020204" pitchFamily="34" charset="0"/>
              <a:buAutoNum type="alphaLcParenR"/>
            </a:pPr>
            <a:endParaRPr lang="en-US" dirty="0"/>
          </a:p>
          <a:p>
            <a:pPr marL="571500" indent="-457200">
              <a:buFont typeface="Arial" panose="020B0604020202020204" pitchFamily="34" charset="0"/>
              <a:buAutoNum type="alphaLcParenR"/>
            </a:pPr>
            <a:r>
              <a:rPr lang="en-US" dirty="0"/>
              <a:t>No catch up saccade with quick head movements in either direction</a:t>
            </a:r>
          </a:p>
          <a:p>
            <a:pPr marL="571500" indent="-457200">
              <a:buAutoNum type="alphaLcParenR"/>
            </a:pPr>
            <a:endParaRPr lang="en-US" dirty="0"/>
          </a:p>
        </p:txBody>
      </p:sp>
    </p:spTree>
    <p:extLst>
      <p:ext uri="{BB962C8B-B14F-4D97-AF65-F5344CB8AC3E}">
        <p14:creationId xmlns:p14="http://schemas.microsoft.com/office/powerpoint/2010/main" val="25893515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8C9113-A04B-B499-07CA-DDDC4D06710F}"/>
              </a:ext>
            </a:extLst>
          </p:cNvPr>
          <p:cNvSpPr>
            <a:spLocks noGrp="1"/>
          </p:cNvSpPr>
          <p:nvPr>
            <p:ph type="title"/>
          </p:nvPr>
        </p:nvSpPr>
        <p:spPr/>
        <p:txBody>
          <a:bodyPr>
            <a:normAutofit fontScale="90000"/>
          </a:bodyPr>
          <a:lstStyle/>
          <a:p>
            <a:r>
              <a:rPr lang="en-US" dirty="0"/>
              <a:t>Intro to HINTS+</a:t>
            </a:r>
          </a:p>
        </p:txBody>
      </p:sp>
      <p:sp>
        <p:nvSpPr>
          <p:cNvPr id="3" name="Text Placeholder 2">
            <a:extLst>
              <a:ext uri="{FF2B5EF4-FFF2-40B4-BE49-F238E27FC236}">
                <a16:creationId xmlns:a16="http://schemas.microsoft.com/office/drawing/2014/main" id="{7B0AB436-8946-21B4-C79C-69D3BD9BC850}"/>
              </a:ext>
            </a:extLst>
          </p:cNvPr>
          <p:cNvSpPr>
            <a:spLocks noGrp="1"/>
          </p:cNvSpPr>
          <p:nvPr>
            <p:ph type="body" idx="1"/>
          </p:nvPr>
        </p:nvSpPr>
        <p:spPr/>
        <p:txBody>
          <a:bodyPr>
            <a:normAutofit lnSpcReduction="10000"/>
          </a:bodyPr>
          <a:lstStyle/>
          <a:p>
            <a:pPr marL="114300" indent="0">
              <a:buNone/>
            </a:pPr>
            <a:r>
              <a:rPr lang="en-US" dirty="0"/>
              <a:t>You are seeing a 60y/o M - 3h ago was at home eating breakfast and had progressive onset over 5 minutes of continuous dizziness, nausea, imbalance, with 2 episodes of vomiting. The symptoms have been </a:t>
            </a:r>
            <a:r>
              <a:rPr lang="en-US" b="1" dirty="0"/>
              <a:t>constant</a:t>
            </a:r>
            <a:r>
              <a:rPr lang="en-US" dirty="0"/>
              <a:t> over 3h. He is lying still on the stretcher with eyes closed, and when he opens his eyes you notice nystagmus.</a:t>
            </a:r>
          </a:p>
          <a:p>
            <a:pPr marL="114300" indent="0">
              <a:buNone/>
            </a:pPr>
            <a:endParaRPr lang="en-US" dirty="0"/>
          </a:p>
          <a:p>
            <a:pPr marL="114300" indent="0">
              <a:buNone/>
            </a:pPr>
            <a:r>
              <a:rPr lang="en-US" dirty="0"/>
              <a:t>What Syndrome does he have?</a:t>
            </a:r>
          </a:p>
          <a:p>
            <a:pPr marL="114300" indent="0">
              <a:buNone/>
            </a:pPr>
            <a:endParaRPr lang="en-US" dirty="0"/>
          </a:p>
          <a:p>
            <a:pPr marL="114300" indent="0">
              <a:buNone/>
            </a:pPr>
            <a:r>
              <a:rPr lang="en-US" dirty="0"/>
              <a:t>Negative for central features on history and screening neuro exam.</a:t>
            </a:r>
          </a:p>
          <a:p>
            <a:pPr marL="114300" indent="0">
              <a:buNone/>
            </a:pPr>
            <a:endParaRPr lang="en-US" dirty="0"/>
          </a:p>
          <a:p>
            <a:pPr marL="114300" indent="0">
              <a:buNone/>
            </a:pPr>
            <a:r>
              <a:rPr lang="en-US" dirty="0"/>
              <a:t>What could be the cause of his ongoing </a:t>
            </a:r>
            <a:r>
              <a:rPr lang="en-US" dirty="0" err="1"/>
              <a:t>vertigo+nystagmus</a:t>
            </a:r>
            <a:r>
              <a:rPr lang="en-US" dirty="0"/>
              <a:t>? What is the next step?</a:t>
            </a:r>
          </a:p>
        </p:txBody>
      </p:sp>
    </p:spTree>
    <p:extLst>
      <p:ext uri="{BB962C8B-B14F-4D97-AF65-F5344CB8AC3E}">
        <p14:creationId xmlns:p14="http://schemas.microsoft.com/office/powerpoint/2010/main" val="2017082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0F5FFC-1A07-0710-C22F-26E4DB2BD5C8}"/>
              </a:ext>
            </a:extLst>
          </p:cNvPr>
          <p:cNvSpPr>
            <a:spLocks noGrp="1"/>
          </p:cNvSpPr>
          <p:nvPr>
            <p:ph type="title"/>
          </p:nvPr>
        </p:nvSpPr>
        <p:spPr/>
        <p:txBody>
          <a:bodyPr>
            <a:normAutofit fontScale="90000"/>
          </a:bodyPr>
          <a:lstStyle/>
          <a:p>
            <a:r>
              <a:rPr lang="en-US" dirty="0"/>
              <a:t>Simplified Analogy</a:t>
            </a:r>
          </a:p>
        </p:txBody>
      </p:sp>
      <p:sp>
        <p:nvSpPr>
          <p:cNvPr id="3" name="Text Placeholder 2">
            <a:extLst>
              <a:ext uri="{FF2B5EF4-FFF2-40B4-BE49-F238E27FC236}">
                <a16:creationId xmlns:a16="http://schemas.microsoft.com/office/drawing/2014/main" id="{E5BAF983-F5E4-648C-796E-1D11679F55C6}"/>
              </a:ext>
            </a:extLst>
          </p:cNvPr>
          <p:cNvSpPr>
            <a:spLocks noGrp="1"/>
          </p:cNvSpPr>
          <p:nvPr>
            <p:ph type="body" idx="1"/>
          </p:nvPr>
        </p:nvSpPr>
        <p:spPr/>
        <p:txBody>
          <a:bodyPr/>
          <a:lstStyle/>
          <a:p>
            <a:pPr marL="114300" indent="0">
              <a:buNone/>
            </a:pPr>
            <a:r>
              <a:rPr lang="en-US" dirty="0"/>
              <a:t>Any patient with acute unilateral face droop</a:t>
            </a:r>
          </a:p>
          <a:p>
            <a:pPr>
              <a:buFont typeface="Wingdings" pitchFamily="2" charset="2"/>
              <a:buChar char="à"/>
            </a:pPr>
            <a:r>
              <a:rPr lang="en-US" dirty="0">
                <a:sym typeface="Wingdings" pitchFamily="2" charset="2"/>
              </a:rPr>
              <a:t>Your main job is to determine if they are having Bell’s Palsy (nerve problem) or a stroke (brain problem)</a:t>
            </a:r>
          </a:p>
          <a:p>
            <a:pPr>
              <a:buFont typeface="Wingdings" pitchFamily="2" charset="2"/>
              <a:buChar char="à"/>
            </a:pPr>
            <a:endParaRPr lang="en-US" dirty="0">
              <a:sym typeface="Wingdings" pitchFamily="2" charset="2"/>
            </a:endParaRPr>
          </a:p>
          <a:p>
            <a:pPr marL="114300" indent="0">
              <a:buNone/>
            </a:pPr>
            <a:r>
              <a:rPr lang="en-US" dirty="0">
                <a:sym typeface="Wingdings" pitchFamily="2" charset="2"/>
              </a:rPr>
              <a:t>Any patient with acute vestibular syndrome</a:t>
            </a:r>
          </a:p>
          <a:p>
            <a:pPr marL="114300" indent="0">
              <a:buNone/>
            </a:pPr>
            <a:r>
              <a:rPr lang="en-US" dirty="0">
                <a:sym typeface="Wingdings" pitchFamily="2" charset="2"/>
              </a:rPr>
              <a:t> Your main job is to determine if they are having Vestibular Neuritis (nerve problem) or a stroke (brain problem)</a:t>
            </a:r>
            <a:endParaRPr lang="en-US" dirty="0"/>
          </a:p>
        </p:txBody>
      </p:sp>
      <p:pic>
        <p:nvPicPr>
          <p:cNvPr id="1026" name="Picture 2" descr="What is Bell's Palsy? | UofL Health | Louisville KY">
            <a:extLst>
              <a:ext uri="{FF2B5EF4-FFF2-40B4-BE49-F238E27FC236}">
                <a16:creationId xmlns:a16="http://schemas.microsoft.com/office/drawing/2014/main" id="{59D709C2-DF2E-692E-5DBB-330296F2E1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912" y="3676164"/>
            <a:ext cx="2486025" cy="11799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ypes of Dizziness: Professional Hearing Center: Audiologists">
            <a:extLst>
              <a:ext uri="{FF2B5EF4-FFF2-40B4-BE49-F238E27FC236}">
                <a16:creationId xmlns:a16="http://schemas.microsoft.com/office/drawing/2014/main" id="{CC557FE3-B923-06DE-4009-03719FBAA2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534518"/>
            <a:ext cx="1979612" cy="1321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509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8"/>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HINTS+ exam</a:t>
            </a:r>
            <a:endParaRPr dirty="0"/>
          </a:p>
        </p:txBody>
      </p:sp>
      <p:sp>
        <p:nvSpPr>
          <p:cNvPr id="217" name="Google Shape;217;p38"/>
          <p:cNvSpPr txBox="1">
            <a:spLocks noGrp="1"/>
          </p:cNvSpPr>
          <p:nvPr>
            <p:ph type="body" idx="1"/>
          </p:nvPr>
        </p:nvSpPr>
        <p:spPr>
          <a:prstGeom prst="rect">
            <a:avLst/>
          </a:prstGeom>
        </p:spPr>
        <p:txBody>
          <a:bodyPr spcFirstLastPara="1" wrap="square" lIns="91425" tIns="91425" rIns="91425" bIns="91425" anchor="t" anchorCtr="0">
            <a:normAutofit fontScale="92500" lnSpcReduction="20000"/>
          </a:bodyPr>
          <a:lstStyle/>
          <a:p>
            <a:pPr marL="114300" lvl="0" indent="0" algn="l" rtl="0">
              <a:spcBef>
                <a:spcPts val="0"/>
              </a:spcBef>
              <a:spcAft>
                <a:spcPts val="0"/>
              </a:spcAft>
              <a:buSzPts val="1800"/>
              <a:buNone/>
            </a:pPr>
            <a:r>
              <a:rPr lang="en" b="1" dirty="0"/>
              <a:t>Key question: in a patient with AVS, are there any physical exam findings / bedside tests that can accurately differentiate peripheral from central cause?</a:t>
            </a:r>
          </a:p>
          <a:p>
            <a:pPr marL="114300" lvl="0" indent="0" algn="l" rtl="0">
              <a:spcBef>
                <a:spcPts val="0"/>
              </a:spcBef>
              <a:spcAft>
                <a:spcPts val="0"/>
              </a:spcAft>
              <a:buSzPts val="1800"/>
              <a:buNone/>
            </a:pPr>
            <a:endParaRPr lang="en" dirty="0"/>
          </a:p>
          <a:p>
            <a:pPr marL="114300" lvl="0" indent="0" algn="l" rtl="0">
              <a:spcBef>
                <a:spcPts val="0"/>
              </a:spcBef>
              <a:spcAft>
                <a:spcPts val="0"/>
              </a:spcAft>
              <a:buSzPts val="1800"/>
              <a:buNone/>
            </a:pPr>
            <a:r>
              <a:rPr lang="en" dirty="0"/>
              <a:t>HINTS = clinically validated, battery of 3 physical exam findings that accurately differentiate vestibular neuritis vs central lesion (mostly stroke) in patients who have acute vestibular syndrome with nystagmus</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dirty="0"/>
              <a:t>Plus a bedside test of hearing (finger rub)</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dirty="0"/>
              <a:t>In patients with </a:t>
            </a:r>
            <a:r>
              <a:rPr lang="en" b="1" dirty="0"/>
              <a:t>AVS with nystagmus</a:t>
            </a:r>
            <a:r>
              <a:rPr lang="en" dirty="0"/>
              <a:t>; Central (as opposed to peripheral) HINTS+ exam had </a:t>
            </a:r>
            <a:r>
              <a:rPr lang="en" b="1" dirty="0"/>
              <a:t>sensitivity 99.0 specificity 84.8 </a:t>
            </a:r>
            <a:r>
              <a:rPr lang="en" dirty="0"/>
              <a:t>for central cause</a:t>
            </a:r>
          </a:p>
          <a:p>
            <a:pPr marL="114300" lvl="0" indent="0" algn="l" rtl="0">
              <a:spcBef>
                <a:spcPts val="0"/>
              </a:spcBef>
              <a:spcAft>
                <a:spcPts val="0"/>
              </a:spcAft>
              <a:buSzPts val="1800"/>
              <a:buNone/>
            </a:pPr>
            <a:endParaRPr lang="en" dirty="0"/>
          </a:p>
          <a:p>
            <a:pPr marL="114300" lvl="0" indent="0" algn="l" rtl="0">
              <a:spcBef>
                <a:spcPts val="0"/>
              </a:spcBef>
              <a:spcAft>
                <a:spcPts val="0"/>
              </a:spcAft>
              <a:buSzPts val="1800"/>
              <a:buNone/>
            </a:pPr>
            <a:r>
              <a:rPr lang="en" dirty="0"/>
              <a:t>Most recent meta-analysis: HINTS+ LR(-) is </a:t>
            </a:r>
            <a:r>
              <a:rPr lang="en" b="1" dirty="0"/>
              <a:t>0.11 </a:t>
            </a:r>
            <a:endParaRPr b="1" dirty="0"/>
          </a:p>
        </p:txBody>
      </p:sp>
      <p:sp>
        <p:nvSpPr>
          <p:cNvPr id="3" name="TextBox 2">
            <a:extLst>
              <a:ext uri="{FF2B5EF4-FFF2-40B4-BE49-F238E27FC236}">
                <a16:creationId xmlns:a16="http://schemas.microsoft.com/office/drawing/2014/main" id="{D1F2DE99-280E-68BC-6C4C-542DE32FB69C}"/>
              </a:ext>
            </a:extLst>
          </p:cNvPr>
          <p:cNvSpPr txBox="1"/>
          <p:nvPr/>
        </p:nvSpPr>
        <p:spPr>
          <a:xfrm>
            <a:off x="653846" y="4698475"/>
            <a:ext cx="4572000" cy="276999"/>
          </a:xfrm>
          <a:prstGeom prst="rect">
            <a:avLst/>
          </a:prstGeom>
          <a:noFill/>
        </p:spPr>
        <p:txBody>
          <a:bodyPr wrap="square">
            <a:spAutoFit/>
          </a:bodyPr>
          <a:lstStyle/>
          <a:p>
            <a:r>
              <a:rPr lang="en-US" sz="1200" dirty="0">
                <a:solidFill>
                  <a:schemeClr val="tx1">
                    <a:lumMod val="50000"/>
                    <a:lumOff val="50000"/>
                  </a:schemeClr>
                </a:solidFill>
              </a:rPr>
              <a:t>Shah et al 2023, </a:t>
            </a:r>
            <a:r>
              <a:rPr lang="en-US" sz="1200" dirty="0" err="1">
                <a:solidFill>
                  <a:schemeClr val="tx1">
                    <a:lumMod val="50000"/>
                    <a:lumOff val="50000"/>
                  </a:schemeClr>
                </a:solidFill>
              </a:rPr>
              <a:t>Anburajan</a:t>
            </a:r>
            <a:r>
              <a:rPr lang="en-US" sz="1200" dirty="0">
                <a:solidFill>
                  <a:schemeClr val="tx1">
                    <a:lumMod val="50000"/>
                    <a:lumOff val="50000"/>
                  </a:schemeClr>
                </a:solidFill>
              </a:rPr>
              <a:t> et al 2026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7">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7"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20BD0-A475-E9F7-561E-3E2CBB651C64}"/>
              </a:ext>
            </a:extLst>
          </p:cNvPr>
          <p:cNvSpPr>
            <a:spLocks noGrp="1"/>
          </p:cNvSpPr>
          <p:nvPr>
            <p:ph type="title"/>
          </p:nvPr>
        </p:nvSpPr>
        <p:spPr/>
        <p:txBody>
          <a:bodyPr/>
          <a:lstStyle/>
          <a:p>
            <a:r>
              <a:rPr lang="en-US" dirty="0"/>
              <a:t>N-&gt;TS-&gt;HI</a:t>
            </a:r>
          </a:p>
        </p:txBody>
      </p:sp>
      <p:sp>
        <p:nvSpPr>
          <p:cNvPr id="3" name="Text Placeholder 2">
            <a:extLst>
              <a:ext uri="{FF2B5EF4-FFF2-40B4-BE49-F238E27FC236}">
                <a16:creationId xmlns:a16="http://schemas.microsoft.com/office/drawing/2014/main" id="{3F96FC1B-60D3-9605-1190-C4369592AF08}"/>
              </a:ext>
            </a:extLst>
          </p:cNvPr>
          <p:cNvSpPr>
            <a:spLocks noGrp="1"/>
          </p:cNvSpPr>
          <p:nvPr>
            <p:ph type="body" idx="1"/>
          </p:nvPr>
        </p:nvSpPr>
        <p:spPr/>
        <p:txBody>
          <a:bodyPr/>
          <a:lstStyle/>
          <a:p>
            <a:r>
              <a:rPr lang="en-US" dirty="0"/>
              <a:t>(save head impulse for last)</a:t>
            </a:r>
          </a:p>
        </p:txBody>
      </p:sp>
      <p:sp>
        <p:nvSpPr>
          <p:cNvPr id="4" name="TextBox 3">
            <a:extLst>
              <a:ext uri="{FF2B5EF4-FFF2-40B4-BE49-F238E27FC236}">
                <a16:creationId xmlns:a16="http://schemas.microsoft.com/office/drawing/2014/main" id="{A54D4E41-0443-885C-61EF-ACD3717FF43C}"/>
              </a:ext>
            </a:extLst>
          </p:cNvPr>
          <p:cNvSpPr txBox="1"/>
          <p:nvPr/>
        </p:nvSpPr>
        <p:spPr>
          <a:xfrm>
            <a:off x="369128" y="4218147"/>
            <a:ext cx="8312084" cy="369332"/>
          </a:xfrm>
          <a:prstGeom prst="rect">
            <a:avLst/>
          </a:prstGeom>
          <a:noFill/>
        </p:spPr>
        <p:txBody>
          <a:bodyPr wrap="none" rtlCol="0">
            <a:spAutoFit/>
          </a:bodyPr>
          <a:lstStyle/>
          <a:p>
            <a:r>
              <a:rPr lang="en-US" dirty="0"/>
              <a:t>A central finding on any one of these tests means the overall HINTS exam is central</a:t>
            </a:r>
          </a:p>
        </p:txBody>
      </p:sp>
    </p:spTree>
    <p:extLst>
      <p:ext uri="{BB962C8B-B14F-4D97-AF65-F5344CB8AC3E}">
        <p14:creationId xmlns:p14="http://schemas.microsoft.com/office/powerpoint/2010/main" val="25436963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9"/>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N = Typical Nystagmus in Vestibular Neuritis (VN)</a:t>
            </a:r>
            <a:endParaRPr dirty="0"/>
          </a:p>
        </p:txBody>
      </p:sp>
      <p:sp>
        <p:nvSpPr>
          <p:cNvPr id="223" name="Google Shape;223;p39"/>
          <p:cNvSpPr txBox="1">
            <a:spLocks noGrp="1"/>
          </p:cNvSpPr>
          <p:nvPr>
            <p:ph type="body" idx="1"/>
          </p:nvPr>
        </p:nvSpPr>
        <p:spPr>
          <a:xfrm>
            <a:off x="311700" y="1152475"/>
            <a:ext cx="5246700" cy="3416400"/>
          </a:xfrm>
          <a:prstGeom prst="rect">
            <a:avLst/>
          </a:prstGeom>
        </p:spPr>
        <p:txBody>
          <a:bodyPr spcFirstLastPara="1" wrap="square" lIns="91425" tIns="91425" rIns="91425" bIns="91425" anchor="t" anchorCtr="0">
            <a:normAutofit fontScale="70000" lnSpcReduction="20000"/>
          </a:bodyPr>
          <a:lstStyle/>
          <a:p>
            <a:pPr marL="0" lvl="0" indent="0" algn="l" rtl="0">
              <a:spcBef>
                <a:spcPts val="0"/>
              </a:spcBef>
              <a:spcAft>
                <a:spcPts val="0"/>
              </a:spcAft>
              <a:buNone/>
            </a:pPr>
            <a:r>
              <a:rPr lang="en" dirty="0"/>
              <a:t>WHAT IT IS</a:t>
            </a:r>
            <a:endParaRPr dirty="0"/>
          </a:p>
          <a:p>
            <a:pPr marL="465773">
              <a:spcBef>
                <a:spcPts val="1200"/>
              </a:spcBef>
              <a:buSzPct val="100000"/>
            </a:pPr>
            <a:r>
              <a:rPr lang="en" dirty="0"/>
              <a:t>Unidirectional, horizontal, beating away from the affected ear</a:t>
            </a:r>
            <a:endParaRPr dirty="0"/>
          </a:p>
          <a:p>
            <a:pPr marL="465773">
              <a:buSzPct val="100000"/>
            </a:pPr>
            <a:r>
              <a:rPr lang="en" dirty="0"/>
              <a:t>More pronounced when patient gazes in the direction of the nystagmus</a:t>
            </a:r>
            <a:endParaRPr dirty="0"/>
          </a:p>
          <a:p>
            <a:pPr marL="465773">
              <a:buSzPct val="100000"/>
            </a:pPr>
            <a:r>
              <a:rPr lang="en" dirty="0"/>
              <a:t>Fades as symptoms improve, sometimes subtle (best seen on day 0-1 of symptoms) </a:t>
            </a:r>
            <a:endParaRPr dirty="0"/>
          </a:p>
          <a:p>
            <a:pPr marL="465773">
              <a:buSzPct val="100000"/>
            </a:pPr>
            <a:r>
              <a:rPr lang="en" dirty="0"/>
              <a:t>Decreased by visual fixation</a:t>
            </a:r>
          </a:p>
          <a:p>
            <a:pPr marL="465773">
              <a:buSzPct val="100000"/>
            </a:pPr>
            <a:endParaRPr lang="en-CA" dirty="0"/>
          </a:p>
          <a:p>
            <a:pPr marL="122873" indent="0">
              <a:buSzPct val="100000"/>
              <a:buNone/>
            </a:pPr>
            <a:r>
              <a:rPr lang="en-CA" dirty="0"/>
              <a:t>^if you’re thinking VN, the nystagmus should look like this</a:t>
            </a:r>
            <a:endParaRPr dirty="0"/>
          </a:p>
          <a:p>
            <a:pPr marL="0" lvl="0" indent="0" algn="l" rtl="0">
              <a:spcBef>
                <a:spcPts val="1200"/>
              </a:spcBef>
              <a:spcAft>
                <a:spcPts val="0"/>
              </a:spcAft>
              <a:buNone/>
            </a:pPr>
            <a:r>
              <a:rPr lang="en" dirty="0"/>
              <a:t>WHAT IT ISN’T</a:t>
            </a:r>
            <a:endParaRPr dirty="0"/>
          </a:p>
          <a:p>
            <a:pPr marL="465773">
              <a:spcBef>
                <a:spcPts val="1200"/>
              </a:spcBef>
              <a:buSzPct val="100000"/>
            </a:pPr>
            <a:r>
              <a:rPr lang="en" dirty="0"/>
              <a:t>Direction changing with gaze</a:t>
            </a:r>
            <a:endParaRPr dirty="0"/>
          </a:p>
          <a:p>
            <a:pPr marL="465773">
              <a:buSzPct val="100000"/>
            </a:pPr>
            <a:r>
              <a:rPr lang="en" dirty="0"/>
              <a:t>Vertical </a:t>
            </a:r>
          </a:p>
          <a:p>
            <a:pPr marL="465773">
              <a:buSzPct val="100000"/>
            </a:pPr>
            <a:endParaRPr lang="en" dirty="0"/>
          </a:p>
          <a:p>
            <a:pPr marL="122873" indent="0">
              <a:buSzPct val="100000"/>
              <a:buNone/>
            </a:pPr>
            <a:r>
              <a:rPr lang="en" dirty="0"/>
              <a:t>^If you see either of these, you’re probably dealing with a stroke</a:t>
            </a:r>
          </a:p>
        </p:txBody>
      </p:sp>
      <p:pic>
        <p:nvPicPr>
          <p:cNvPr id="224" name="Google Shape;224;p39"/>
          <p:cNvPicPr preferRelativeResize="0"/>
          <p:nvPr/>
        </p:nvPicPr>
        <p:blipFill>
          <a:blip r:embed="rId3">
            <a:alphaModFix/>
          </a:blip>
          <a:stretch>
            <a:fillRect/>
          </a:stretch>
        </p:blipFill>
        <p:spPr>
          <a:xfrm>
            <a:off x="5823975" y="1484525"/>
            <a:ext cx="2857500" cy="24860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E8205-A1AF-B38E-F090-54B6A0C501C5}"/>
              </a:ext>
            </a:extLst>
          </p:cNvPr>
          <p:cNvSpPr>
            <a:spLocks noGrp="1"/>
          </p:cNvSpPr>
          <p:nvPr>
            <p:ph type="title"/>
          </p:nvPr>
        </p:nvSpPr>
        <p:spPr>
          <a:xfrm>
            <a:off x="115400" y="5150"/>
            <a:ext cx="8716900" cy="572700"/>
          </a:xfrm>
        </p:spPr>
        <p:txBody>
          <a:bodyPr>
            <a:normAutofit fontScale="90000"/>
          </a:bodyPr>
          <a:lstStyle/>
          <a:p>
            <a:r>
              <a:rPr lang="en-US" dirty="0"/>
              <a:t>Nystagmus of VN </a:t>
            </a:r>
            <a:r>
              <a:rPr lang="en-US" sz="2000" dirty="0"/>
              <a:t>-unidirectional, increases w gaze in direction of nystagmus </a:t>
            </a:r>
          </a:p>
        </p:txBody>
      </p:sp>
      <p:sp>
        <p:nvSpPr>
          <p:cNvPr id="3" name="Text Placeholder 2">
            <a:extLst>
              <a:ext uri="{FF2B5EF4-FFF2-40B4-BE49-F238E27FC236}">
                <a16:creationId xmlns:a16="http://schemas.microsoft.com/office/drawing/2014/main" id="{96F1D0CF-C6ED-7BC5-AAA0-66989B2AFA01}"/>
              </a:ext>
            </a:extLst>
          </p:cNvPr>
          <p:cNvSpPr>
            <a:spLocks noGrp="1"/>
          </p:cNvSpPr>
          <p:nvPr>
            <p:ph type="body" idx="1"/>
          </p:nvPr>
        </p:nvSpPr>
        <p:spPr/>
        <p:txBody>
          <a:bodyPr/>
          <a:lstStyle/>
          <a:p>
            <a:endParaRPr lang="en-US" dirty="0"/>
          </a:p>
        </p:txBody>
      </p:sp>
      <p:pic>
        <p:nvPicPr>
          <p:cNvPr id="4" name="VN nystagmus.mp4">
            <a:hlinkClick r:id="" action="ppaction://media"/>
            <a:extLst>
              <a:ext uri="{FF2B5EF4-FFF2-40B4-BE49-F238E27FC236}">
                <a16:creationId xmlns:a16="http://schemas.microsoft.com/office/drawing/2014/main" id="{3302FEC7-93AB-00EA-B727-4B93CF94B43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571500"/>
            <a:ext cx="8128000" cy="4572000"/>
          </a:xfrm>
          <a:prstGeom prst="rect">
            <a:avLst/>
          </a:prstGeom>
        </p:spPr>
      </p:pic>
    </p:spTree>
    <p:extLst>
      <p:ext uri="{BB962C8B-B14F-4D97-AF65-F5344CB8AC3E}">
        <p14:creationId xmlns:p14="http://schemas.microsoft.com/office/powerpoint/2010/main" val="2078598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00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Why Is Vertigo So </a:t>
            </a:r>
            <a:r>
              <a:rPr lang="en" i="1" dirty="0"/>
              <a:t>Tricky</a:t>
            </a:r>
            <a:endParaRPr i="1" dirty="0"/>
          </a:p>
        </p:txBody>
      </p:sp>
      <p:sp>
        <p:nvSpPr>
          <p:cNvPr id="61" name="Google Shape;61;p14"/>
          <p:cNvSpPr txBox="1">
            <a:spLocks noGrp="1"/>
          </p:cNvSpPr>
          <p:nvPr>
            <p:ph type="body" idx="1"/>
          </p:nvPr>
        </p:nvSpPr>
        <p:spPr>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SzPts val="1800"/>
              <a:buNone/>
            </a:pPr>
            <a:r>
              <a:rPr lang="en" dirty="0"/>
              <a:t>Can be caused by many diagnoses from benign to serious</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dirty="0"/>
              <a:t>Patients have a hard time describing what they are feeling</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b="1" dirty="0"/>
              <a:t>Poorly taught in medical education</a:t>
            </a:r>
            <a:endParaRP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44CAD-D62D-4F9C-B037-C79F9F69A89C}"/>
              </a:ext>
            </a:extLst>
          </p:cNvPr>
          <p:cNvSpPr>
            <a:spLocks noGrp="1"/>
          </p:cNvSpPr>
          <p:nvPr>
            <p:ph type="title"/>
          </p:nvPr>
        </p:nvSpPr>
        <p:spPr>
          <a:xfrm>
            <a:off x="311700" y="1925"/>
            <a:ext cx="8520600" cy="572700"/>
          </a:xfrm>
        </p:spPr>
        <p:txBody>
          <a:bodyPr>
            <a:normAutofit fontScale="90000"/>
          </a:bodyPr>
          <a:lstStyle/>
          <a:p>
            <a:r>
              <a:rPr lang="en-US" dirty="0"/>
              <a:t>DIRECTION CHANGING NYSTAGMUS – Cannot be VN</a:t>
            </a:r>
          </a:p>
        </p:txBody>
      </p:sp>
      <p:pic>
        <p:nvPicPr>
          <p:cNvPr id="4" name="direction changing nystagmus.mp4">
            <a:hlinkClick r:id="" action="ppaction://media"/>
            <a:extLst>
              <a:ext uri="{FF2B5EF4-FFF2-40B4-BE49-F238E27FC236}">
                <a16:creationId xmlns:a16="http://schemas.microsoft.com/office/drawing/2014/main" id="{A6AD4AA4-3FF1-BB1D-BE56-3C9B10B2B50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40275" y="574675"/>
            <a:ext cx="8128000" cy="4572000"/>
          </a:xfrm>
          <a:prstGeom prst="rect">
            <a:avLst/>
          </a:prstGeom>
        </p:spPr>
      </p:pic>
    </p:spTree>
    <p:extLst>
      <p:ext uri="{BB962C8B-B14F-4D97-AF65-F5344CB8AC3E}">
        <p14:creationId xmlns:p14="http://schemas.microsoft.com/office/powerpoint/2010/main" val="3616549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40"/>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T = Test of Skew</a:t>
            </a:r>
            <a:endParaRPr dirty="0"/>
          </a:p>
        </p:txBody>
      </p:sp>
      <p:sp>
        <p:nvSpPr>
          <p:cNvPr id="230" name="Google Shape;230;p40"/>
          <p:cNvSpPr txBox="1">
            <a:spLocks noGrp="1"/>
          </p:cNvSpPr>
          <p:nvPr>
            <p:ph type="body" idx="1"/>
          </p:nvPr>
        </p:nvSpPr>
        <p:spPr>
          <a:xfrm>
            <a:off x="311700" y="1152475"/>
            <a:ext cx="3887787" cy="341640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SzPts val="1800"/>
              <a:buNone/>
            </a:pPr>
            <a:r>
              <a:rPr lang="en" dirty="0"/>
              <a:t>Skew Deviation = </a:t>
            </a:r>
            <a:r>
              <a:rPr lang="en" b="1" u="sng" dirty="0"/>
              <a:t>vertical/diagonal </a:t>
            </a:r>
            <a:r>
              <a:rPr lang="en" b="1" dirty="0"/>
              <a:t>misalignment of the eyes </a:t>
            </a:r>
            <a:r>
              <a:rPr lang="en" dirty="0"/>
              <a:t>attributable to a central lesion</a:t>
            </a:r>
          </a:p>
          <a:p>
            <a:pPr marL="114300" lvl="0" indent="0" algn="l" rtl="0">
              <a:spcBef>
                <a:spcPts val="0"/>
              </a:spcBef>
              <a:spcAft>
                <a:spcPts val="0"/>
              </a:spcAft>
              <a:buSzPts val="1800"/>
              <a:buNone/>
            </a:pPr>
            <a:endParaRPr lang="en" dirty="0"/>
          </a:p>
          <a:p>
            <a:pPr marL="114300" lvl="0" indent="0" algn="l" rtl="0">
              <a:spcBef>
                <a:spcPts val="0"/>
              </a:spcBef>
              <a:spcAft>
                <a:spcPts val="0"/>
              </a:spcAft>
              <a:buSzPts val="1800"/>
              <a:buNone/>
            </a:pPr>
            <a:r>
              <a:rPr lang="en-CA" dirty="0"/>
              <a:t>Alternate from </a:t>
            </a:r>
            <a:r>
              <a:rPr lang="en" dirty="0"/>
              <a:t>L eye covered to R eye covered. At no time should both eyes be uncovered.</a:t>
            </a:r>
            <a:endParaRPr dirty="0"/>
          </a:p>
          <a:p>
            <a:pPr marL="114300" lvl="0" indent="0" algn="l" rtl="0">
              <a:spcBef>
                <a:spcPts val="0"/>
              </a:spcBef>
              <a:spcAft>
                <a:spcPts val="0"/>
              </a:spcAft>
              <a:buSzPts val="1800"/>
              <a:buNone/>
            </a:pPr>
            <a:endParaRPr lang="en" dirty="0"/>
          </a:p>
          <a:p>
            <a:pPr marL="0" lvl="0" indent="0" algn="l" rtl="0">
              <a:spcBef>
                <a:spcPts val="1200"/>
              </a:spcBef>
              <a:spcAft>
                <a:spcPts val="1200"/>
              </a:spcAft>
              <a:buNone/>
            </a:pPr>
            <a:endParaRPr dirty="0"/>
          </a:p>
        </p:txBody>
      </p:sp>
      <p:pic>
        <p:nvPicPr>
          <p:cNvPr id="1026" name="Picture 2" descr="Take a HINT on Central Vertigo in the Emergency Department EMRA">
            <a:extLst>
              <a:ext uri="{FF2B5EF4-FFF2-40B4-BE49-F238E27FC236}">
                <a16:creationId xmlns:a16="http://schemas.microsoft.com/office/drawing/2014/main" id="{700D611E-A774-97F5-C916-52CFD91958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6366" y="1241890"/>
            <a:ext cx="3887787" cy="2659719"/>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a:extLst>
              <a:ext uri="{FF2B5EF4-FFF2-40B4-BE49-F238E27FC236}">
                <a16:creationId xmlns:a16="http://schemas.microsoft.com/office/drawing/2014/main" id="{C0D16323-5BDE-4387-A823-F2085D7168DC}"/>
              </a:ext>
            </a:extLst>
          </p:cNvPr>
          <p:cNvSpPr/>
          <p:nvPr/>
        </p:nvSpPr>
        <p:spPr>
          <a:xfrm>
            <a:off x="7792762" y="1661652"/>
            <a:ext cx="512388" cy="491613"/>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FAB86687-DD01-FCD8-E268-073C277889F0}"/>
              </a:ext>
            </a:extLst>
          </p:cNvPr>
          <p:cNvSpPr/>
          <p:nvPr/>
        </p:nvSpPr>
        <p:spPr>
          <a:xfrm>
            <a:off x="5182297" y="1661651"/>
            <a:ext cx="512388" cy="491613"/>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58068326-8D7B-432C-4446-6D4C42031629}"/>
              </a:ext>
            </a:extLst>
          </p:cNvPr>
          <p:cNvSpPr/>
          <p:nvPr/>
        </p:nvSpPr>
        <p:spPr>
          <a:xfrm>
            <a:off x="5182297" y="2811126"/>
            <a:ext cx="512388" cy="491613"/>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A36CD99-1B48-C84F-CF8F-83C7ADE76318}"/>
              </a:ext>
            </a:extLst>
          </p:cNvPr>
          <p:cNvSpPr/>
          <p:nvPr/>
        </p:nvSpPr>
        <p:spPr>
          <a:xfrm>
            <a:off x="7792762" y="2811125"/>
            <a:ext cx="512388" cy="491613"/>
          </a:xfrm>
          <a:prstGeom prst="ellipse">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7B0E-518A-52E9-E502-24E48F1DA8C6}"/>
              </a:ext>
            </a:extLst>
          </p:cNvPr>
          <p:cNvSpPr>
            <a:spLocks noGrp="1"/>
          </p:cNvSpPr>
          <p:nvPr>
            <p:ph type="title"/>
          </p:nvPr>
        </p:nvSpPr>
        <p:spPr>
          <a:xfrm>
            <a:off x="311700" y="1925"/>
            <a:ext cx="8520600" cy="572700"/>
          </a:xfrm>
        </p:spPr>
        <p:txBody>
          <a:bodyPr>
            <a:normAutofit fontScale="90000"/>
          </a:bodyPr>
          <a:lstStyle/>
          <a:p>
            <a:r>
              <a:rPr lang="en-US" b="1" dirty="0"/>
              <a:t>Vertical/Diagonal </a:t>
            </a:r>
            <a:r>
              <a:rPr lang="en-US" dirty="0"/>
              <a:t>Skew Deviation – NEVER VN</a:t>
            </a:r>
          </a:p>
        </p:txBody>
      </p:sp>
      <p:pic>
        <p:nvPicPr>
          <p:cNvPr id="4" name="TOS central.mp4">
            <a:hlinkClick r:id="" action="ppaction://media"/>
            <a:extLst>
              <a:ext uri="{FF2B5EF4-FFF2-40B4-BE49-F238E27FC236}">
                <a16:creationId xmlns:a16="http://schemas.microsoft.com/office/drawing/2014/main" id="{59DB13A4-43F1-049A-33DE-1F44C95EFF7E}"/>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569575"/>
            <a:ext cx="8128000" cy="4572000"/>
          </a:xfrm>
          <a:prstGeom prst="rect">
            <a:avLst/>
          </a:prstGeom>
        </p:spPr>
      </p:pic>
    </p:spTree>
    <p:extLst>
      <p:ext uri="{BB962C8B-B14F-4D97-AF65-F5344CB8AC3E}">
        <p14:creationId xmlns:p14="http://schemas.microsoft.com/office/powerpoint/2010/main" val="41663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41"/>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HI = Head Impulse Test for </a:t>
            </a:r>
            <a:r>
              <a:rPr lang="en" dirty="0" err="1"/>
              <a:t>Vestibulo</a:t>
            </a:r>
            <a:r>
              <a:rPr lang="en" dirty="0"/>
              <a:t>-Ocular Reflex</a:t>
            </a:r>
            <a:endParaRPr dirty="0"/>
          </a:p>
        </p:txBody>
      </p:sp>
      <p:sp>
        <p:nvSpPr>
          <p:cNvPr id="236" name="Google Shape;236;p41"/>
          <p:cNvSpPr txBox="1">
            <a:spLocks noGrp="1"/>
          </p:cNvSpPr>
          <p:nvPr>
            <p:ph type="body" idx="1"/>
          </p:nvPr>
        </p:nvSpPr>
        <p:spPr>
          <a:xfrm>
            <a:off x="311700" y="1152475"/>
            <a:ext cx="5455357" cy="3416400"/>
          </a:xfrm>
          <a:prstGeom prst="rect">
            <a:avLst/>
          </a:prstGeom>
        </p:spPr>
        <p:txBody>
          <a:bodyPr spcFirstLastPara="1" wrap="square" lIns="91425" tIns="91425" rIns="91425" bIns="91425" anchor="t" anchorCtr="0">
            <a:normAutofit/>
          </a:bodyPr>
          <a:lstStyle/>
          <a:p>
            <a:pPr marL="114300" lvl="0" indent="0" algn="l" rtl="0">
              <a:spcBef>
                <a:spcPts val="0"/>
              </a:spcBef>
              <a:spcAft>
                <a:spcPts val="0"/>
              </a:spcAft>
              <a:buSzPts val="1800"/>
              <a:buNone/>
            </a:pPr>
            <a:r>
              <a:rPr lang="en" dirty="0" err="1"/>
              <a:t>Vestibulo</a:t>
            </a:r>
            <a:r>
              <a:rPr lang="en" dirty="0"/>
              <a:t>-ocular reflex (VOR) = continuous vestibular input to eye muscles, causes eyes to automatically adjust to head movements</a:t>
            </a:r>
          </a:p>
          <a:p>
            <a:pPr marL="114300" lvl="0" indent="0" algn="l" rtl="0">
              <a:spcBef>
                <a:spcPts val="0"/>
              </a:spcBef>
              <a:spcAft>
                <a:spcPts val="0"/>
              </a:spcAft>
              <a:buSzPts val="1800"/>
              <a:buNone/>
            </a:pPr>
            <a:endParaRPr dirty="0"/>
          </a:p>
          <a:p>
            <a:pPr marL="114300" lvl="0" indent="0" algn="l" rtl="0">
              <a:spcBef>
                <a:spcPts val="0"/>
              </a:spcBef>
              <a:spcAft>
                <a:spcPts val="0"/>
              </a:spcAft>
              <a:buSzPts val="1800"/>
              <a:buNone/>
            </a:pPr>
            <a:r>
              <a:rPr lang="en" dirty="0"/>
              <a:t>Patients with VN </a:t>
            </a:r>
            <a:r>
              <a:rPr lang="en" i="1" dirty="0"/>
              <a:t>must, by definition, </a:t>
            </a:r>
            <a:r>
              <a:rPr lang="en" dirty="0"/>
              <a:t>have an </a:t>
            </a:r>
            <a:r>
              <a:rPr lang="en" b="1" dirty="0"/>
              <a:t>impaired VOR on the affected side</a:t>
            </a:r>
          </a:p>
          <a:p>
            <a:pPr marL="114300" lvl="0" indent="0" algn="l" rtl="0">
              <a:spcBef>
                <a:spcPts val="0"/>
              </a:spcBef>
              <a:spcAft>
                <a:spcPts val="0"/>
              </a:spcAft>
              <a:buSzPts val="1800"/>
              <a:buNone/>
            </a:pPr>
            <a:endParaRPr lang="en" dirty="0"/>
          </a:p>
          <a:p>
            <a:pPr marL="114300" lvl="0" indent="0" algn="l" rtl="0">
              <a:spcBef>
                <a:spcPts val="0"/>
              </a:spcBef>
              <a:spcAft>
                <a:spcPts val="0"/>
              </a:spcAft>
              <a:buSzPts val="1800"/>
              <a:buNone/>
            </a:pPr>
            <a:r>
              <a:rPr lang="en" dirty="0"/>
              <a:t>We can demonstrate impaired VOR with the with head impulse test</a:t>
            </a:r>
          </a:p>
        </p:txBody>
      </p:sp>
      <p:pic>
        <p:nvPicPr>
          <p:cNvPr id="2" name="Google Shape;101;p20">
            <a:extLst>
              <a:ext uri="{FF2B5EF4-FFF2-40B4-BE49-F238E27FC236}">
                <a16:creationId xmlns:a16="http://schemas.microsoft.com/office/drawing/2014/main" id="{DB2BBC81-4A2E-7B61-9E4D-D9A334950AFA}"/>
              </a:ext>
            </a:extLst>
          </p:cNvPr>
          <p:cNvPicPr preferRelativeResize="0"/>
          <p:nvPr/>
        </p:nvPicPr>
        <p:blipFill>
          <a:blip r:embed="rId3">
            <a:alphaModFix/>
          </a:blip>
          <a:stretch>
            <a:fillRect/>
          </a:stretch>
        </p:blipFill>
        <p:spPr>
          <a:xfrm>
            <a:off x="5962859" y="1857766"/>
            <a:ext cx="2705100" cy="16954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2"/>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42" name="Google Shape;242;p42"/>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43" name="Google Shape;243;p42"/>
          <p:cNvPicPr preferRelativeResize="0"/>
          <p:nvPr/>
        </p:nvPicPr>
        <p:blipFill>
          <a:blip r:embed="rId3">
            <a:alphaModFix/>
          </a:blip>
          <a:stretch>
            <a:fillRect/>
          </a:stretch>
        </p:blipFill>
        <p:spPr>
          <a:xfrm>
            <a:off x="914400" y="571500"/>
            <a:ext cx="7620000" cy="4305300"/>
          </a:xfrm>
          <a:prstGeom prst="rect">
            <a:avLst/>
          </a:prstGeom>
          <a:noFill/>
          <a:ln>
            <a:noFill/>
          </a:ln>
        </p:spPr>
      </p:pic>
      <p:sp>
        <p:nvSpPr>
          <p:cNvPr id="3" name="Lightning Bolt 2">
            <a:extLst>
              <a:ext uri="{FF2B5EF4-FFF2-40B4-BE49-F238E27FC236}">
                <a16:creationId xmlns:a16="http://schemas.microsoft.com/office/drawing/2014/main" id="{102DD265-B197-58E2-EDA5-1595619FAAAD}"/>
              </a:ext>
            </a:extLst>
          </p:cNvPr>
          <p:cNvSpPr/>
          <p:nvPr/>
        </p:nvSpPr>
        <p:spPr>
          <a:xfrm rot="1305161">
            <a:off x="4226443" y="952445"/>
            <a:ext cx="691116" cy="566526"/>
          </a:xfrm>
          <a:prstGeom prst="lightningBol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Multiply 3">
            <a:extLst>
              <a:ext uri="{FF2B5EF4-FFF2-40B4-BE49-F238E27FC236}">
                <a16:creationId xmlns:a16="http://schemas.microsoft.com/office/drawing/2014/main" id="{82EC52E3-DEDB-892E-E0A8-567E7081E39A}"/>
              </a:ext>
            </a:extLst>
          </p:cNvPr>
          <p:cNvSpPr/>
          <p:nvPr/>
        </p:nvSpPr>
        <p:spPr>
          <a:xfrm>
            <a:off x="3036711" y="3539468"/>
            <a:ext cx="361245" cy="316089"/>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ultiply 4">
            <a:extLst>
              <a:ext uri="{FF2B5EF4-FFF2-40B4-BE49-F238E27FC236}">
                <a16:creationId xmlns:a16="http://schemas.microsoft.com/office/drawing/2014/main" id="{BC6E801E-3F84-1C1C-47CB-00CB66278CA8}"/>
              </a:ext>
            </a:extLst>
          </p:cNvPr>
          <p:cNvSpPr/>
          <p:nvPr/>
        </p:nvSpPr>
        <p:spPr>
          <a:xfrm>
            <a:off x="4543777" y="3674936"/>
            <a:ext cx="361245" cy="316089"/>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17018-D8D8-2783-1480-84341374FE42}"/>
              </a:ext>
            </a:extLst>
          </p:cNvPr>
          <p:cNvSpPr>
            <a:spLocks noGrp="1"/>
          </p:cNvSpPr>
          <p:nvPr>
            <p:ph type="title"/>
          </p:nvPr>
        </p:nvSpPr>
        <p:spPr/>
        <p:txBody>
          <a:bodyPr>
            <a:normAutofit fontScale="90000"/>
          </a:bodyPr>
          <a:lstStyle/>
          <a:p>
            <a:r>
              <a:rPr lang="en-US" dirty="0"/>
              <a:t>How to Perform a Head Impulse Test</a:t>
            </a:r>
          </a:p>
        </p:txBody>
      </p:sp>
      <p:sp>
        <p:nvSpPr>
          <p:cNvPr id="3" name="Text Placeholder 2">
            <a:extLst>
              <a:ext uri="{FF2B5EF4-FFF2-40B4-BE49-F238E27FC236}">
                <a16:creationId xmlns:a16="http://schemas.microsoft.com/office/drawing/2014/main" id="{F701DF8C-3F9B-1370-6108-E4D3AD01830E}"/>
              </a:ext>
            </a:extLst>
          </p:cNvPr>
          <p:cNvSpPr>
            <a:spLocks noGrp="1"/>
          </p:cNvSpPr>
          <p:nvPr>
            <p:ph type="body" idx="1"/>
          </p:nvPr>
        </p:nvSpPr>
        <p:spPr/>
        <p:txBody>
          <a:bodyPr/>
          <a:lstStyle/>
          <a:p>
            <a:pPr marL="114300" indent="0">
              <a:buNone/>
            </a:pPr>
            <a:r>
              <a:rPr lang="en-US" dirty="0"/>
              <a:t>Explain exam to patient, ask them to keep their eyes on your nose</a:t>
            </a:r>
          </a:p>
          <a:p>
            <a:pPr marL="114300" indent="0">
              <a:buNone/>
            </a:pPr>
            <a:endParaRPr lang="en-US" dirty="0"/>
          </a:p>
          <a:p>
            <a:pPr marL="114300" indent="0">
              <a:buNone/>
            </a:pPr>
            <a:r>
              <a:rPr lang="en-US" dirty="0"/>
              <a:t>Hold their skull with your hands</a:t>
            </a:r>
          </a:p>
          <a:p>
            <a:pPr marL="114300" indent="0">
              <a:buNone/>
            </a:pPr>
            <a:endParaRPr lang="en-US" dirty="0"/>
          </a:p>
          <a:p>
            <a:pPr marL="114300" indent="0">
              <a:buNone/>
            </a:pPr>
            <a:r>
              <a:rPr lang="en-US" dirty="0"/>
              <a:t>Move their head slowly back and forth 30 degrees left and right</a:t>
            </a:r>
          </a:p>
          <a:p>
            <a:pPr marL="114300" indent="0">
              <a:buNone/>
            </a:pPr>
            <a:endParaRPr lang="en-US" dirty="0"/>
          </a:p>
          <a:p>
            <a:pPr marL="114300" indent="0">
              <a:buNone/>
            </a:pPr>
            <a:r>
              <a:rPr lang="en-US" dirty="0"/>
              <a:t>Perform sudden </a:t>
            </a:r>
            <a:r>
              <a:rPr lang="en-US" i="1" u="sng" dirty="0"/>
              <a:t>rapid</a:t>
            </a:r>
            <a:r>
              <a:rPr lang="en-US" dirty="0"/>
              <a:t> head movements back to midline while observing their eyes</a:t>
            </a:r>
          </a:p>
          <a:p>
            <a:pPr marL="114300" indent="0">
              <a:buNone/>
            </a:pPr>
            <a:endParaRPr lang="en-US" dirty="0"/>
          </a:p>
          <a:p>
            <a:pPr marL="114300" indent="0">
              <a:buNone/>
            </a:pPr>
            <a:r>
              <a:rPr lang="en-US" b="1" dirty="0"/>
              <a:t>In VN, catch up saccade should occur when </a:t>
            </a:r>
            <a:r>
              <a:rPr lang="en-US" b="1" u="sng" dirty="0"/>
              <a:t>only</a:t>
            </a:r>
            <a:r>
              <a:rPr lang="en-US" b="1" dirty="0"/>
              <a:t> when head is moved quickly </a:t>
            </a:r>
            <a:r>
              <a:rPr lang="en-US" b="1" u="sng" dirty="0"/>
              <a:t>towards the affected ear</a:t>
            </a:r>
          </a:p>
        </p:txBody>
      </p:sp>
    </p:spTree>
    <p:extLst>
      <p:ext uri="{BB962C8B-B14F-4D97-AF65-F5344CB8AC3E}">
        <p14:creationId xmlns:p14="http://schemas.microsoft.com/office/powerpoint/2010/main" val="427753488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A1684-7F9A-715A-89EB-3E397C169F9B}"/>
              </a:ext>
            </a:extLst>
          </p:cNvPr>
          <p:cNvSpPr>
            <a:spLocks noGrp="1"/>
          </p:cNvSpPr>
          <p:nvPr>
            <p:ph type="title"/>
          </p:nvPr>
        </p:nvSpPr>
        <p:spPr/>
        <p:txBody>
          <a:bodyPr>
            <a:normAutofit fontScale="90000"/>
          </a:bodyPr>
          <a:lstStyle/>
          <a:p>
            <a:r>
              <a:rPr lang="en-US" dirty="0"/>
              <a:t>Counterintuitive</a:t>
            </a:r>
          </a:p>
        </p:txBody>
      </p:sp>
      <p:sp>
        <p:nvSpPr>
          <p:cNvPr id="3" name="Text Placeholder 2">
            <a:extLst>
              <a:ext uri="{FF2B5EF4-FFF2-40B4-BE49-F238E27FC236}">
                <a16:creationId xmlns:a16="http://schemas.microsoft.com/office/drawing/2014/main" id="{E21F4C03-414E-6260-3F75-41D0AA356222}"/>
              </a:ext>
            </a:extLst>
          </p:cNvPr>
          <p:cNvSpPr>
            <a:spLocks noGrp="1"/>
          </p:cNvSpPr>
          <p:nvPr>
            <p:ph type="body" idx="1"/>
          </p:nvPr>
        </p:nvSpPr>
        <p:spPr/>
        <p:txBody>
          <a:bodyPr/>
          <a:lstStyle/>
          <a:p>
            <a:pPr marL="114300" indent="0">
              <a:buNone/>
            </a:pPr>
            <a:endParaRPr lang="en-US" dirty="0"/>
          </a:p>
          <a:p>
            <a:pPr marL="114300" indent="0">
              <a:buNone/>
            </a:pPr>
            <a:r>
              <a:rPr lang="en-US" dirty="0"/>
              <a:t>Abnormal Head Impulse Test =&gt; reassuring (it </a:t>
            </a:r>
            <a:r>
              <a:rPr lang="en-US" b="1" dirty="0"/>
              <a:t>will</a:t>
            </a:r>
            <a:r>
              <a:rPr lang="en-US" dirty="0"/>
              <a:t> be abnormal if they are having vestibular neuritis)</a:t>
            </a:r>
          </a:p>
          <a:p>
            <a:pPr marL="114300" indent="0">
              <a:buNone/>
            </a:pPr>
            <a:endParaRPr lang="en-US" dirty="0"/>
          </a:p>
          <a:p>
            <a:pPr marL="114300" indent="0">
              <a:buNone/>
            </a:pPr>
            <a:r>
              <a:rPr lang="en-US" dirty="0"/>
              <a:t>Normal Head Impulse Test =&gt; worrisome (it means they </a:t>
            </a:r>
            <a:r>
              <a:rPr lang="en-US" b="1" dirty="0"/>
              <a:t>can’t</a:t>
            </a:r>
            <a:r>
              <a:rPr lang="en-US" dirty="0"/>
              <a:t> be having vestibular neuritis so they’re probably having a stroke)</a:t>
            </a:r>
          </a:p>
        </p:txBody>
      </p:sp>
      <p:sp>
        <p:nvSpPr>
          <p:cNvPr id="4" name="TextBox 3">
            <a:extLst>
              <a:ext uri="{FF2B5EF4-FFF2-40B4-BE49-F238E27FC236}">
                <a16:creationId xmlns:a16="http://schemas.microsoft.com/office/drawing/2014/main" id="{71ADC0EA-3472-966D-6570-81AF95FBEF04}"/>
              </a:ext>
            </a:extLst>
          </p:cNvPr>
          <p:cNvSpPr txBox="1"/>
          <p:nvPr/>
        </p:nvSpPr>
        <p:spPr>
          <a:xfrm>
            <a:off x="609601" y="3344694"/>
            <a:ext cx="6906506" cy="646331"/>
          </a:xfrm>
          <a:prstGeom prst="rect">
            <a:avLst/>
          </a:prstGeom>
          <a:noFill/>
        </p:spPr>
        <p:txBody>
          <a:bodyPr wrap="none" rtlCol="0">
            <a:spAutoFit/>
          </a:bodyPr>
          <a:lstStyle/>
          <a:p>
            <a:r>
              <a:rPr lang="en-US" dirty="0"/>
              <a:t>*Note: Since VN causes </a:t>
            </a:r>
            <a:r>
              <a:rPr lang="en-US" b="1" dirty="0"/>
              <a:t>unilateral</a:t>
            </a:r>
            <a:r>
              <a:rPr lang="en-US" dirty="0"/>
              <a:t> vestibular nerve dysfunction, </a:t>
            </a:r>
          </a:p>
          <a:p>
            <a:r>
              <a:rPr lang="en-US" dirty="0"/>
              <a:t>HIT should only be abnormal in </a:t>
            </a:r>
            <a:r>
              <a:rPr lang="en-US" b="1" dirty="0"/>
              <a:t>one direction </a:t>
            </a:r>
            <a:r>
              <a:rPr lang="en-US" dirty="0"/>
              <a:t>(towards affected ear)</a:t>
            </a:r>
          </a:p>
        </p:txBody>
      </p:sp>
    </p:spTree>
    <p:extLst>
      <p:ext uri="{BB962C8B-B14F-4D97-AF65-F5344CB8AC3E}">
        <p14:creationId xmlns:p14="http://schemas.microsoft.com/office/powerpoint/2010/main" val="12399418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IT1.mp4">
            <a:hlinkClick r:id="" action="ppaction://media"/>
            <a:extLst>
              <a:ext uri="{FF2B5EF4-FFF2-40B4-BE49-F238E27FC236}">
                <a16:creationId xmlns:a16="http://schemas.microsoft.com/office/drawing/2014/main" id="{3191E17A-F49F-7700-667C-920680BC874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285750"/>
            <a:ext cx="8128000" cy="4572000"/>
          </a:xfrm>
          <a:prstGeom prst="rect">
            <a:avLst/>
          </a:prstGeom>
        </p:spPr>
      </p:pic>
    </p:spTree>
    <p:extLst>
      <p:ext uri="{BB962C8B-B14F-4D97-AF65-F5344CB8AC3E}">
        <p14:creationId xmlns:p14="http://schemas.microsoft.com/office/powerpoint/2010/main" val="3169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00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IT test.mp4">
            <a:hlinkClick r:id="" action="ppaction://media"/>
            <a:extLst>
              <a:ext uri="{FF2B5EF4-FFF2-40B4-BE49-F238E27FC236}">
                <a16:creationId xmlns:a16="http://schemas.microsoft.com/office/drawing/2014/main" id="{96478A0E-64A2-6ACA-E4D7-21C6297190E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285750"/>
            <a:ext cx="8128000" cy="4572000"/>
          </a:xfrm>
          <a:prstGeom prst="rect">
            <a:avLst/>
          </a:prstGeom>
        </p:spPr>
      </p:pic>
    </p:spTree>
    <p:extLst>
      <p:ext uri="{BB962C8B-B14F-4D97-AF65-F5344CB8AC3E}">
        <p14:creationId xmlns:p14="http://schemas.microsoft.com/office/powerpoint/2010/main" val="257983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1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628294-26B4-71E7-82B2-287E5F528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DB2CF6-1C0D-FFE6-88C7-68B6AD0DBBDD}"/>
              </a:ext>
            </a:extLst>
          </p:cNvPr>
          <p:cNvSpPr>
            <a:spLocks noGrp="1"/>
          </p:cNvSpPr>
          <p:nvPr>
            <p:ph type="title"/>
          </p:nvPr>
        </p:nvSpPr>
        <p:spPr/>
        <p:txBody>
          <a:bodyPr>
            <a:normAutofit fontScale="90000"/>
          </a:bodyPr>
          <a:lstStyle/>
          <a:p>
            <a:r>
              <a:rPr lang="en-US" dirty="0"/>
              <a:t>HINTS Exam Knowledge Question</a:t>
            </a:r>
          </a:p>
        </p:txBody>
      </p:sp>
      <p:sp>
        <p:nvSpPr>
          <p:cNvPr id="3" name="Text Placeholder 2">
            <a:extLst>
              <a:ext uri="{FF2B5EF4-FFF2-40B4-BE49-F238E27FC236}">
                <a16:creationId xmlns:a16="http://schemas.microsoft.com/office/drawing/2014/main" id="{4F02257C-0181-2F54-B820-FF2B9C342002}"/>
              </a:ext>
            </a:extLst>
          </p:cNvPr>
          <p:cNvSpPr>
            <a:spLocks noGrp="1"/>
          </p:cNvSpPr>
          <p:nvPr>
            <p:ph type="body" idx="1"/>
          </p:nvPr>
        </p:nvSpPr>
        <p:spPr/>
        <p:txBody>
          <a:bodyPr>
            <a:normAutofit fontScale="92500" lnSpcReduction="10000"/>
          </a:bodyPr>
          <a:lstStyle/>
          <a:p>
            <a:pPr marL="114300" indent="0">
              <a:buNone/>
            </a:pPr>
            <a:r>
              <a:rPr lang="en-US" dirty="0"/>
              <a:t>You are seeing a patient with acute vestibular syndrome, continuous for 3 hours now. Negative for central features and you suspect vestibular neuritis. The patient has right beating horizontal nystagmus present in primary gaze, which gets more intense when the patient looks to the right. If the patient has vestibular neuritis, what will you see when you perform a head impulse test?</a:t>
            </a:r>
          </a:p>
          <a:p>
            <a:pPr marL="114300" indent="0">
              <a:buNone/>
            </a:pPr>
            <a:endParaRPr lang="en-US" dirty="0"/>
          </a:p>
          <a:p>
            <a:pPr marL="571500" indent="-457200">
              <a:buAutoNum type="alphaLcParenR"/>
            </a:pPr>
            <a:r>
              <a:rPr lang="en-US" dirty="0"/>
              <a:t>Catch up saccade when head is moved quickly to the right only</a:t>
            </a:r>
          </a:p>
          <a:p>
            <a:pPr marL="571500" indent="-457200">
              <a:buAutoNum type="alphaLcParenR"/>
            </a:pPr>
            <a:endParaRPr lang="en-US" dirty="0"/>
          </a:p>
          <a:p>
            <a:pPr marL="571500" indent="-457200">
              <a:buAutoNum type="alphaLcParenR"/>
            </a:pPr>
            <a:r>
              <a:rPr lang="en-US" b="1" dirty="0"/>
              <a:t>Catch up saccade when the head is moved quickly to the left only</a:t>
            </a:r>
          </a:p>
          <a:p>
            <a:pPr marL="571500" indent="-457200">
              <a:buAutoNum type="alphaLcParenR"/>
            </a:pPr>
            <a:endParaRPr lang="en-US" dirty="0"/>
          </a:p>
          <a:p>
            <a:pPr marL="571500" indent="-457200">
              <a:buFont typeface="Arial" panose="020B0604020202020204" pitchFamily="34" charset="0"/>
              <a:buAutoNum type="alphaLcParenR"/>
            </a:pPr>
            <a:r>
              <a:rPr lang="en-US" dirty="0"/>
              <a:t>Catch up saccade when head is moved quickly in either direction</a:t>
            </a:r>
          </a:p>
          <a:p>
            <a:pPr marL="571500" indent="-457200">
              <a:buFont typeface="Arial" panose="020B0604020202020204" pitchFamily="34" charset="0"/>
              <a:buAutoNum type="alphaLcParenR"/>
            </a:pPr>
            <a:endParaRPr lang="en-US" dirty="0"/>
          </a:p>
          <a:p>
            <a:pPr marL="571500" indent="-457200">
              <a:buFont typeface="Arial" panose="020B0604020202020204" pitchFamily="34" charset="0"/>
              <a:buAutoNum type="alphaLcParenR"/>
            </a:pPr>
            <a:r>
              <a:rPr lang="en-US" dirty="0"/>
              <a:t>No catch up saccade with quick head movements in either direction</a:t>
            </a:r>
          </a:p>
          <a:p>
            <a:pPr marL="571500" indent="-457200">
              <a:buAutoNum type="alphaLcParenR"/>
            </a:pPr>
            <a:endParaRPr lang="en-US" dirty="0"/>
          </a:p>
        </p:txBody>
      </p:sp>
      <p:sp>
        <p:nvSpPr>
          <p:cNvPr id="4" name="TextBox 3">
            <a:extLst>
              <a:ext uri="{FF2B5EF4-FFF2-40B4-BE49-F238E27FC236}">
                <a16:creationId xmlns:a16="http://schemas.microsoft.com/office/drawing/2014/main" id="{7C98520A-A04D-B34E-6DCD-63316D31ED1E}"/>
              </a:ext>
            </a:extLst>
          </p:cNvPr>
          <p:cNvSpPr txBox="1"/>
          <p:nvPr/>
        </p:nvSpPr>
        <p:spPr>
          <a:xfrm>
            <a:off x="596836" y="4587195"/>
            <a:ext cx="6961136" cy="369332"/>
          </a:xfrm>
          <a:prstGeom prst="rect">
            <a:avLst/>
          </a:prstGeom>
          <a:noFill/>
        </p:spPr>
        <p:txBody>
          <a:bodyPr wrap="none" rtlCol="0">
            <a:spAutoFit/>
          </a:bodyPr>
          <a:lstStyle/>
          <a:p>
            <a:r>
              <a:rPr lang="en-US" b="1" dirty="0"/>
              <a:t>Left ear VN produces R beating nystagmus and an abnormal L HIT</a:t>
            </a:r>
          </a:p>
        </p:txBody>
      </p:sp>
    </p:spTree>
    <p:extLst>
      <p:ext uri="{BB962C8B-B14F-4D97-AF65-F5344CB8AC3E}">
        <p14:creationId xmlns:p14="http://schemas.microsoft.com/office/powerpoint/2010/main" val="1960032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87902-5663-C965-B312-73AC164B133B}"/>
              </a:ext>
            </a:extLst>
          </p:cNvPr>
          <p:cNvSpPr>
            <a:spLocks noGrp="1"/>
          </p:cNvSpPr>
          <p:nvPr>
            <p:ph type="title"/>
          </p:nvPr>
        </p:nvSpPr>
        <p:spPr/>
        <p:txBody>
          <a:bodyPr>
            <a:normAutofit fontScale="90000"/>
          </a:bodyPr>
          <a:lstStyle/>
          <a:p>
            <a:r>
              <a:rPr lang="en-US" dirty="0"/>
              <a:t>ED Docs Struggle With Vertigo</a:t>
            </a:r>
          </a:p>
        </p:txBody>
      </p:sp>
      <p:sp>
        <p:nvSpPr>
          <p:cNvPr id="3" name="Text Placeholder 2">
            <a:extLst>
              <a:ext uri="{FF2B5EF4-FFF2-40B4-BE49-F238E27FC236}">
                <a16:creationId xmlns:a16="http://schemas.microsoft.com/office/drawing/2014/main" id="{46B8DB0B-DF23-6B95-9468-09C65E33D213}"/>
              </a:ext>
            </a:extLst>
          </p:cNvPr>
          <p:cNvSpPr>
            <a:spLocks noGrp="1"/>
          </p:cNvSpPr>
          <p:nvPr>
            <p:ph type="body" idx="1"/>
          </p:nvPr>
        </p:nvSpPr>
        <p:spPr/>
        <p:txBody>
          <a:bodyPr/>
          <a:lstStyle/>
          <a:p>
            <a:r>
              <a:rPr lang="en-US" dirty="0"/>
              <a:t>Retrospective Chart Review of 2309 dizzy patients (2021, </a:t>
            </a:r>
            <a:r>
              <a:rPr lang="en-US" dirty="0" err="1"/>
              <a:t>Dmitriew</a:t>
            </a:r>
            <a:r>
              <a:rPr lang="en-US" dirty="0"/>
              <a:t> et al, Sudbury)</a:t>
            </a:r>
          </a:p>
          <a:p>
            <a:pPr lvl="1"/>
            <a:r>
              <a:rPr lang="en-US" dirty="0"/>
              <a:t>19.5% of dizzy patients received the HINTS exam</a:t>
            </a:r>
          </a:p>
          <a:p>
            <a:pPr lvl="1"/>
            <a:r>
              <a:rPr lang="en-US" b="1" dirty="0"/>
              <a:t>96.9% </a:t>
            </a:r>
            <a:r>
              <a:rPr lang="en-US" dirty="0"/>
              <a:t>of those who received the HINTS exam, it was NOT indicated</a:t>
            </a:r>
          </a:p>
          <a:p>
            <a:pPr lvl="1"/>
            <a:r>
              <a:rPr lang="en-US" dirty="0"/>
              <a:t>53% of patients who had indications for DHT, received DHT</a:t>
            </a:r>
          </a:p>
          <a:p>
            <a:pPr lvl="1"/>
            <a:r>
              <a:rPr lang="en-US" dirty="0"/>
              <a:t>29% of patients who received DHT, had clear contraindications for DHT</a:t>
            </a:r>
          </a:p>
          <a:p>
            <a:r>
              <a:rPr lang="en-US" dirty="0"/>
              <a:t>Retrospective Chart Review of 175 dizzy patients (2025, Nolan et al, Miami)</a:t>
            </a:r>
          </a:p>
          <a:p>
            <a:pPr lvl="1"/>
            <a:r>
              <a:rPr lang="en-US" dirty="0"/>
              <a:t>71% of HINTS exam were performed on inappropriate patients</a:t>
            </a:r>
          </a:p>
          <a:p>
            <a:pPr lvl="1"/>
            <a:endParaRPr lang="en-US" dirty="0"/>
          </a:p>
          <a:p>
            <a:endParaRPr lang="en-US" dirty="0"/>
          </a:p>
        </p:txBody>
      </p:sp>
      <p:sp>
        <p:nvSpPr>
          <p:cNvPr id="5" name="TextBox 4">
            <a:extLst>
              <a:ext uri="{FF2B5EF4-FFF2-40B4-BE49-F238E27FC236}">
                <a16:creationId xmlns:a16="http://schemas.microsoft.com/office/drawing/2014/main" id="{BD9EE3FB-2762-FFE9-EBC6-4477A17D8C72}"/>
              </a:ext>
            </a:extLst>
          </p:cNvPr>
          <p:cNvSpPr txBox="1"/>
          <p:nvPr/>
        </p:nvSpPr>
        <p:spPr>
          <a:xfrm>
            <a:off x="311700" y="4307266"/>
            <a:ext cx="4572000" cy="261610"/>
          </a:xfrm>
          <a:prstGeom prst="rect">
            <a:avLst/>
          </a:prstGeom>
          <a:noFill/>
        </p:spPr>
        <p:txBody>
          <a:bodyPr wrap="square">
            <a:spAutoFit/>
          </a:bodyPr>
          <a:lstStyle/>
          <a:p>
            <a:r>
              <a:rPr lang="en-CA" sz="1100" b="0" i="0" dirty="0" err="1">
                <a:solidFill>
                  <a:srgbClr val="212121"/>
                </a:solidFill>
                <a:effectLst/>
                <a:latin typeface="system-ui"/>
              </a:rPr>
              <a:t>Dmitriew</a:t>
            </a:r>
            <a:r>
              <a:rPr lang="en-CA" sz="1100" b="0" i="0" dirty="0">
                <a:solidFill>
                  <a:srgbClr val="212121"/>
                </a:solidFill>
                <a:effectLst/>
                <a:latin typeface="system-ui"/>
              </a:rPr>
              <a:t> C et al. </a:t>
            </a:r>
            <a:r>
              <a:rPr lang="en-CA" sz="1100" b="0" i="0" dirty="0" err="1">
                <a:solidFill>
                  <a:srgbClr val="212121"/>
                </a:solidFill>
                <a:effectLst/>
                <a:latin typeface="system-ui"/>
              </a:rPr>
              <a:t>Acad</a:t>
            </a:r>
            <a:r>
              <a:rPr lang="en-CA" sz="1100" b="0" i="0" dirty="0">
                <a:solidFill>
                  <a:srgbClr val="212121"/>
                </a:solidFill>
                <a:effectLst/>
                <a:latin typeface="system-ui"/>
              </a:rPr>
              <a:t> </a:t>
            </a:r>
            <a:r>
              <a:rPr lang="en-CA" sz="1100" b="0" i="0" dirty="0" err="1">
                <a:solidFill>
                  <a:srgbClr val="212121"/>
                </a:solidFill>
                <a:effectLst/>
                <a:latin typeface="system-ui"/>
              </a:rPr>
              <a:t>Emerg</a:t>
            </a:r>
            <a:r>
              <a:rPr lang="en-CA" sz="1100" b="0" i="0" dirty="0">
                <a:solidFill>
                  <a:srgbClr val="212121"/>
                </a:solidFill>
                <a:effectLst/>
                <a:latin typeface="system-ui"/>
              </a:rPr>
              <a:t> Med. 2021 Apr;28(4):387-393</a:t>
            </a:r>
            <a:endParaRPr lang="en-US" sz="1100" dirty="0"/>
          </a:p>
        </p:txBody>
      </p:sp>
      <p:sp>
        <p:nvSpPr>
          <p:cNvPr id="9" name="TextBox 8">
            <a:extLst>
              <a:ext uri="{FF2B5EF4-FFF2-40B4-BE49-F238E27FC236}">
                <a16:creationId xmlns:a16="http://schemas.microsoft.com/office/drawing/2014/main" id="{7A0327BC-7061-E8A7-0522-FF80026EA568}"/>
              </a:ext>
            </a:extLst>
          </p:cNvPr>
          <p:cNvSpPr txBox="1"/>
          <p:nvPr/>
        </p:nvSpPr>
        <p:spPr>
          <a:xfrm>
            <a:off x="311700" y="4508811"/>
            <a:ext cx="4572000" cy="261610"/>
          </a:xfrm>
          <a:prstGeom prst="rect">
            <a:avLst/>
          </a:prstGeom>
          <a:noFill/>
        </p:spPr>
        <p:txBody>
          <a:bodyPr wrap="square">
            <a:spAutoFit/>
          </a:bodyPr>
          <a:lstStyle/>
          <a:p>
            <a:r>
              <a:rPr lang="en-CA" sz="1100" b="0" i="0" dirty="0" err="1">
                <a:solidFill>
                  <a:srgbClr val="212121"/>
                </a:solidFill>
                <a:effectLst/>
                <a:latin typeface="system-ui"/>
              </a:rPr>
              <a:t>Dmitriew</a:t>
            </a:r>
            <a:r>
              <a:rPr lang="en-CA" sz="1100" b="0" i="0" dirty="0">
                <a:solidFill>
                  <a:srgbClr val="212121"/>
                </a:solidFill>
                <a:effectLst/>
                <a:latin typeface="system-ui"/>
              </a:rPr>
              <a:t> C et al. CJEM. 2021 Sep;23(5):613-616</a:t>
            </a:r>
            <a:endParaRPr lang="en-US" sz="1100" dirty="0"/>
          </a:p>
        </p:txBody>
      </p:sp>
      <p:sp>
        <p:nvSpPr>
          <p:cNvPr id="11" name="TextBox 10">
            <a:extLst>
              <a:ext uri="{FF2B5EF4-FFF2-40B4-BE49-F238E27FC236}">
                <a16:creationId xmlns:a16="http://schemas.microsoft.com/office/drawing/2014/main" id="{21EA60A0-0F98-66F4-285C-F7020E748C5C}"/>
              </a:ext>
            </a:extLst>
          </p:cNvPr>
          <p:cNvSpPr txBox="1"/>
          <p:nvPr/>
        </p:nvSpPr>
        <p:spPr>
          <a:xfrm>
            <a:off x="311700" y="4710356"/>
            <a:ext cx="4572000" cy="261610"/>
          </a:xfrm>
          <a:prstGeom prst="rect">
            <a:avLst/>
          </a:prstGeom>
          <a:noFill/>
        </p:spPr>
        <p:txBody>
          <a:bodyPr wrap="square">
            <a:spAutoFit/>
          </a:bodyPr>
          <a:lstStyle/>
          <a:p>
            <a:r>
              <a:rPr lang="en-CA" sz="1100" b="0" i="0" dirty="0">
                <a:solidFill>
                  <a:srgbClr val="212121"/>
                </a:solidFill>
                <a:effectLst/>
                <a:latin typeface="system-ui"/>
              </a:rPr>
              <a:t>Nolan K et al. Am J </a:t>
            </a:r>
            <a:r>
              <a:rPr lang="en-CA" sz="1100" b="0" i="0" dirty="0" err="1">
                <a:solidFill>
                  <a:srgbClr val="212121"/>
                </a:solidFill>
                <a:effectLst/>
                <a:latin typeface="system-ui"/>
              </a:rPr>
              <a:t>Emerg</a:t>
            </a:r>
            <a:r>
              <a:rPr lang="en-CA" sz="1100" b="0" i="0" dirty="0">
                <a:solidFill>
                  <a:srgbClr val="212121"/>
                </a:solidFill>
                <a:effectLst/>
                <a:latin typeface="system-ui"/>
              </a:rPr>
              <a:t> Med. 2025 Aug;94:185-187</a:t>
            </a:r>
            <a:endParaRPr lang="en-US" sz="1100" dirty="0"/>
          </a:p>
        </p:txBody>
      </p:sp>
    </p:spTree>
    <p:extLst>
      <p:ext uri="{BB962C8B-B14F-4D97-AF65-F5344CB8AC3E}">
        <p14:creationId xmlns:p14="http://schemas.microsoft.com/office/powerpoint/2010/main" val="23622591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CE44F-78D4-3483-A556-2D8E2BF95CB2}"/>
              </a:ext>
            </a:extLst>
          </p:cNvPr>
          <p:cNvSpPr>
            <a:spLocks noGrp="1"/>
          </p:cNvSpPr>
          <p:nvPr>
            <p:ph type="title"/>
          </p:nvPr>
        </p:nvSpPr>
        <p:spPr/>
        <p:txBody>
          <a:bodyPr>
            <a:normAutofit fontScale="90000"/>
          </a:bodyPr>
          <a:lstStyle/>
          <a:p>
            <a:r>
              <a:rPr lang="en-US" dirty="0"/>
              <a:t>What if my dizzy patient has no nystagmus?</a:t>
            </a:r>
          </a:p>
        </p:txBody>
      </p:sp>
      <p:sp>
        <p:nvSpPr>
          <p:cNvPr id="3" name="Text Placeholder 2">
            <a:extLst>
              <a:ext uri="{FF2B5EF4-FFF2-40B4-BE49-F238E27FC236}">
                <a16:creationId xmlns:a16="http://schemas.microsoft.com/office/drawing/2014/main" id="{902644CE-8836-005F-5EF7-38539F39693B}"/>
              </a:ext>
            </a:extLst>
          </p:cNvPr>
          <p:cNvSpPr>
            <a:spLocks noGrp="1"/>
          </p:cNvSpPr>
          <p:nvPr>
            <p:ph type="body" idx="1"/>
          </p:nvPr>
        </p:nvSpPr>
        <p:spPr/>
        <p:txBody>
          <a:bodyPr>
            <a:normAutofit fontScale="92500" lnSpcReduction="10000"/>
          </a:bodyPr>
          <a:lstStyle/>
          <a:p>
            <a:pPr marL="114300" indent="0">
              <a:buNone/>
            </a:pPr>
            <a:r>
              <a:rPr lang="en-US" u="sng" dirty="0"/>
              <a:t>Vestibular neuritis CAUSES nystagmus </a:t>
            </a:r>
            <a:r>
              <a:rPr lang="en-US" sz="1700" u="sng" dirty="0"/>
              <a:t>(at least in the first couple days)</a:t>
            </a:r>
          </a:p>
          <a:p>
            <a:pPr marL="114300" indent="0">
              <a:buNone/>
            </a:pPr>
            <a:endParaRPr lang="en-US" dirty="0"/>
          </a:p>
          <a:p>
            <a:pPr marL="114300" indent="0">
              <a:buNone/>
            </a:pPr>
            <a:r>
              <a:rPr lang="en-US" dirty="0"/>
              <a:t>HINTS exam will only be </a:t>
            </a:r>
            <a:r>
              <a:rPr lang="en-US" b="1" dirty="0"/>
              <a:t>peripheral</a:t>
            </a:r>
            <a:r>
              <a:rPr lang="en-US" dirty="0"/>
              <a:t> if the patient </a:t>
            </a:r>
            <a:r>
              <a:rPr lang="en-US" b="1" dirty="0"/>
              <a:t>actually has </a:t>
            </a:r>
            <a:r>
              <a:rPr lang="en-US" dirty="0"/>
              <a:t>vestibular neuritis, all other patients will test central regardless of etiology</a:t>
            </a:r>
          </a:p>
          <a:p>
            <a:pPr marL="114300" indent="0">
              <a:buNone/>
            </a:pPr>
            <a:endParaRPr lang="en-US" dirty="0"/>
          </a:p>
          <a:p>
            <a:pPr marL="114300" indent="0">
              <a:buNone/>
            </a:pPr>
            <a:r>
              <a:rPr lang="en-US" dirty="0"/>
              <a:t>Patients who are “dizzy” without nystagmus could have many things wrong with them </a:t>
            </a:r>
            <a:r>
              <a:rPr lang="en-US" sz="1500" dirty="0"/>
              <a:t>(including BPPV, vestibular migraine, dehydration, hypoglycemia, anemia, arrythmia, orthostatic hypotension, MI, anxiety, hyponatremia, sepsis </a:t>
            </a:r>
            <a:r>
              <a:rPr lang="en-US" sz="1500" dirty="0" err="1"/>
              <a:t>etc</a:t>
            </a:r>
            <a:r>
              <a:rPr lang="en-US" sz="1500" dirty="0"/>
              <a:t> </a:t>
            </a:r>
            <a:r>
              <a:rPr lang="en-US" sz="1500" dirty="0" err="1"/>
              <a:t>etc</a:t>
            </a:r>
            <a:r>
              <a:rPr lang="en-US" sz="1500" dirty="0"/>
              <a:t>) </a:t>
            </a:r>
          </a:p>
          <a:p>
            <a:pPr marL="114300" indent="0">
              <a:buNone/>
            </a:pPr>
            <a:r>
              <a:rPr lang="en-US" dirty="0"/>
              <a:t>–&gt; HIT will </a:t>
            </a:r>
            <a:r>
              <a:rPr lang="en-US" b="1" dirty="0"/>
              <a:t>falsely</a:t>
            </a:r>
            <a:r>
              <a:rPr lang="en-US" dirty="0"/>
              <a:t> suggest stroke in all these patients</a:t>
            </a:r>
          </a:p>
          <a:p>
            <a:pPr marL="114300" indent="0">
              <a:buNone/>
            </a:pPr>
            <a:endParaRPr lang="en-US" dirty="0"/>
          </a:p>
          <a:p>
            <a:pPr marL="114300" indent="0">
              <a:buNone/>
            </a:pPr>
            <a:r>
              <a:rPr lang="en-US" dirty="0"/>
              <a:t>But “dizzy” patients without nystagmus could be having a STROKE </a:t>
            </a:r>
          </a:p>
          <a:p>
            <a:pPr marL="114300" indent="0">
              <a:buNone/>
            </a:pPr>
            <a:r>
              <a:rPr lang="en-US" dirty="0"/>
              <a:t>–&gt; </a:t>
            </a:r>
            <a:r>
              <a:rPr lang="en-US" dirty="0">
                <a:sym typeface="Wingdings" pitchFamily="2" charset="2"/>
              </a:rPr>
              <a:t>HIT not helpful here as it doesn’t differentiate stroke vs non-stroke </a:t>
            </a:r>
            <a:r>
              <a:rPr lang="en-US" dirty="0" err="1">
                <a:sym typeface="Wingdings" pitchFamily="2" charset="2"/>
              </a:rPr>
              <a:t>Ddx</a:t>
            </a:r>
            <a:endParaRPr lang="en-US" dirty="0"/>
          </a:p>
          <a:p>
            <a:pPr marL="114300" indent="0">
              <a:buNone/>
            </a:pPr>
            <a:endParaRPr lang="en-US" dirty="0"/>
          </a:p>
          <a:p>
            <a:pPr marL="114300" indent="0">
              <a:buNone/>
            </a:pPr>
            <a:r>
              <a:rPr lang="en-US" dirty="0"/>
              <a:t>Be </a:t>
            </a:r>
            <a:r>
              <a:rPr lang="en-US" b="1" dirty="0"/>
              <a:t>vigilant</a:t>
            </a:r>
            <a:r>
              <a:rPr lang="en-US" dirty="0"/>
              <a:t> for central features – </a:t>
            </a:r>
            <a:r>
              <a:rPr lang="en-US" b="1" dirty="0"/>
              <a:t>especially new objective difficulty walking</a:t>
            </a:r>
          </a:p>
        </p:txBody>
      </p:sp>
    </p:spTree>
    <p:extLst>
      <p:ext uri="{BB962C8B-B14F-4D97-AF65-F5344CB8AC3E}">
        <p14:creationId xmlns:p14="http://schemas.microsoft.com/office/powerpoint/2010/main" val="964059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3A1EE-C272-E9D3-B7B4-FE29B26FB267}"/>
              </a:ext>
            </a:extLst>
          </p:cNvPr>
          <p:cNvSpPr>
            <a:spLocks noGrp="1"/>
          </p:cNvSpPr>
          <p:nvPr>
            <p:ph type="title"/>
          </p:nvPr>
        </p:nvSpPr>
        <p:spPr/>
        <p:txBody>
          <a:bodyPr>
            <a:normAutofit fontScale="90000"/>
          </a:bodyPr>
          <a:lstStyle/>
          <a:p>
            <a:endParaRPr lang="en-US"/>
          </a:p>
        </p:txBody>
      </p:sp>
      <p:sp>
        <p:nvSpPr>
          <p:cNvPr id="3" name="Text Placeholder 2">
            <a:extLst>
              <a:ext uri="{FF2B5EF4-FFF2-40B4-BE49-F238E27FC236}">
                <a16:creationId xmlns:a16="http://schemas.microsoft.com/office/drawing/2014/main" id="{B83D84A7-277F-3842-2837-6FD61B33F8C2}"/>
              </a:ext>
            </a:extLst>
          </p:cNvPr>
          <p:cNvSpPr>
            <a:spLocks noGrp="1"/>
          </p:cNvSpPr>
          <p:nvPr>
            <p:ph type="body" idx="1"/>
          </p:nvPr>
        </p:nvSpPr>
        <p:spPr/>
        <p:txBody>
          <a:bodyPr/>
          <a:lstStyle/>
          <a:p>
            <a:endParaRPr lang="en-US"/>
          </a:p>
        </p:txBody>
      </p:sp>
      <p:pic>
        <p:nvPicPr>
          <p:cNvPr id="4" name="Picture 3" descr="A person with a mustache and a tie&#10;&#10;Description automatically generated">
            <a:extLst>
              <a:ext uri="{FF2B5EF4-FFF2-40B4-BE49-F238E27FC236}">
                <a16:creationId xmlns:a16="http://schemas.microsoft.com/office/drawing/2014/main" id="{18F837B0-6C3C-1F03-CBF4-E841040EB123}"/>
              </a:ext>
            </a:extLst>
          </p:cNvPr>
          <p:cNvPicPr>
            <a:picLocks noChangeAspect="1"/>
          </p:cNvPicPr>
          <p:nvPr/>
        </p:nvPicPr>
        <p:blipFill>
          <a:blip r:embed="rId3"/>
          <a:stretch>
            <a:fillRect/>
          </a:stretch>
        </p:blipFill>
        <p:spPr>
          <a:xfrm>
            <a:off x="1215993" y="0"/>
            <a:ext cx="6712013" cy="5143500"/>
          </a:xfrm>
          <a:prstGeom prst="rect">
            <a:avLst/>
          </a:prstGeom>
        </p:spPr>
      </p:pic>
    </p:spTree>
    <p:extLst>
      <p:ext uri="{BB962C8B-B14F-4D97-AF65-F5344CB8AC3E}">
        <p14:creationId xmlns:p14="http://schemas.microsoft.com/office/powerpoint/2010/main" val="34371482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3EAC9-174A-4384-E913-461697D5C22A}"/>
              </a:ext>
            </a:extLst>
          </p:cNvPr>
          <p:cNvSpPr>
            <a:spLocks noGrp="1"/>
          </p:cNvSpPr>
          <p:nvPr>
            <p:ph type="title"/>
          </p:nvPr>
        </p:nvSpPr>
        <p:spPr/>
        <p:txBody>
          <a:bodyPr>
            <a:normAutofit fontScale="90000"/>
          </a:bodyPr>
          <a:lstStyle/>
          <a:p>
            <a:r>
              <a:rPr lang="en-US" dirty="0"/>
              <a:t>Diagnosis and Management of VN</a:t>
            </a:r>
          </a:p>
        </p:txBody>
      </p:sp>
      <p:sp>
        <p:nvSpPr>
          <p:cNvPr id="3" name="Text Placeholder 2">
            <a:extLst>
              <a:ext uri="{FF2B5EF4-FFF2-40B4-BE49-F238E27FC236}">
                <a16:creationId xmlns:a16="http://schemas.microsoft.com/office/drawing/2014/main" id="{0BB02337-C074-7547-9D61-AF6E219E48C2}"/>
              </a:ext>
            </a:extLst>
          </p:cNvPr>
          <p:cNvSpPr>
            <a:spLocks noGrp="1"/>
          </p:cNvSpPr>
          <p:nvPr>
            <p:ph type="body" idx="1"/>
          </p:nvPr>
        </p:nvSpPr>
        <p:spPr/>
        <p:txBody>
          <a:bodyPr>
            <a:normAutofit fontScale="85000" lnSpcReduction="20000"/>
          </a:bodyPr>
          <a:lstStyle/>
          <a:p>
            <a:pPr marL="114300" indent="0">
              <a:buNone/>
            </a:pPr>
            <a:r>
              <a:rPr lang="en-US" dirty="0"/>
              <a:t>Your documented history and exam findings must be consistent with your diagnosis (</a:t>
            </a:r>
            <a:r>
              <a:rPr lang="en-US" dirty="0" err="1"/>
              <a:t>eg</a:t>
            </a:r>
            <a:r>
              <a:rPr lang="en-US" dirty="0"/>
              <a:t> L VN produces R beating unidirectional nystagmus and abnormal L HIT)</a:t>
            </a:r>
          </a:p>
          <a:p>
            <a:pPr marL="114300" indent="0">
              <a:buNone/>
            </a:pPr>
            <a:endParaRPr lang="en-US" dirty="0"/>
          </a:p>
          <a:p>
            <a:pPr marL="114300" indent="0">
              <a:buNone/>
            </a:pPr>
            <a:r>
              <a:rPr lang="en-US" dirty="0"/>
              <a:t>Central screen negative, HINTS+ peripheral -&gt; if they can ambulate they can be safely discharged</a:t>
            </a:r>
          </a:p>
          <a:p>
            <a:pPr marL="114300" indent="0">
              <a:buNone/>
            </a:pPr>
            <a:endParaRPr lang="en-US" dirty="0"/>
          </a:p>
          <a:p>
            <a:pPr marL="114300" indent="0">
              <a:buNone/>
            </a:pPr>
            <a:r>
              <a:rPr lang="en-US" dirty="0"/>
              <a:t>Counsel on diagnosis and expected trajectory -&gt; 1</a:t>
            </a:r>
            <a:r>
              <a:rPr lang="en-US" baseline="30000" dirty="0"/>
              <a:t>st</a:t>
            </a:r>
            <a:r>
              <a:rPr lang="en-US" dirty="0"/>
              <a:t> few days are worst, gradual improvement over days-weeks</a:t>
            </a:r>
          </a:p>
          <a:p>
            <a:pPr marL="114300" indent="0">
              <a:buNone/>
            </a:pPr>
            <a:endParaRPr lang="en-US" dirty="0"/>
          </a:p>
          <a:p>
            <a:pPr marL="114300" indent="0">
              <a:buNone/>
            </a:pPr>
            <a:r>
              <a:rPr lang="en-US" dirty="0"/>
              <a:t>Vestibular Rehabilitation IS helpful</a:t>
            </a:r>
          </a:p>
          <a:p>
            <a:pPr marL="114300" indent="0">
              <a:buNone/>
            </a:pPr>
            <a:endParaRPr lang="en-US" dirty="0"/>
          </a:p>
          <a:p>
            <a:pPr marL="114300" indent="0">
              <a:buNone/>
            </a:pPr>
            <a:r>
              <a:rPr lang="en-US" dirty="0"/>
              <a:t>Steroids and antivirals not well-supported by evidence</a:t>
            </a:r>
          </a:p>
          <a:p>
            <a:pPr marL="114300" indent="0">
              <a:buNone/>
            </a:pPr>
            <a:endParaRPr lang="en-US" dirty="0"/>
          </a:p>
          <a:p>
            <a:pPr marL="114300" indent="0">
              <a:buNone/>
            </a:pPr>
            <a:r>
              <a:rPr lang="en-US" dirty="0"/>
              <a:t>Dimenhydrinate PRN for nausea for maximum 3 days</a:t>
            </a:r>
          </a:p>
          <a:p>
            <a:pPr marL="114300" indent="0">
              <a:buNone/>
            </a:pPr>
            <a:endParaRPr lang="en-US" dirty="0"/>
          </a:p>
          <a:p>
            <a:pPr marL="114300" indent="0">
              <a:buNone/>
            </a:pPr>
            <a:r>
              <a:rPr lang="en-US" dirty="0"/>
              <a:t>Clear return to ED instructions</a:t>
            </a:r>
          </a:p>
          <a:p>
            <a:pPr marL="114300" indent="0">
              <a:buNone/>
            </a:pPr>
            <a:endParaRPr lang="en-US" dirty="0"/>
          </a:p>
        </p:txBody>
      </p:sp>
    </p:spTree>
    <p:extLst>
      <p:ext uri="{BB962C8B-B14F-4D97-AF65-F5344CB8AC3E}">
        <p14:creationId xmlns:p14="http://schemas.microsoft.com/office/powerpoint/2010/main" val="24703688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D7F2D-3504-5EB2-9F69-F8108819CC24}"/>
              </a:ext>
            </a:extLst>
          </p:cNvPr>
          <p:cNvSpPr>
            <a:spLocks noGrp="1"/>
          </p:cNvSpPr>
          <p:nvPr>
            <p:ph type="title"/>
          </p:nvPr>
        </p:nvSpPr>
        <p:spPr/>
        <p:txBody>
          <a:bodyPr>
            <a:normAutofit fontScale="90000"/>
          </a:bodyPr>
          <a:lstStyle/>
          <a:p>
            <a:r>
              <a:rPr lang="en-US" dirty="0"/>
              <a:t>Can Non-Specialists Use the HINTS Exam?</a:t>
            </a:r>
          </a:p>
        </p:txBody>
      </p:sp>
      <p:pic>
        <p:nvPicPr>
          <p:cNvPr id="1026" name="Picture 2" descr="5 POCUS Uses for Physicians Across Care Areas | GE HealthCare (United  States)">
            <a:extLst>
              <a:ext uri="{FF2B5EF4-FFF2-40B4-BE49-F238E27FC236}">
                <a16:creationId xmlns:a16="http://schemas.microsoft.com/office/drawing/2014/main" id="{D5238A21-FCC2-34F5-F9E9-75649D01E1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700" y="1565441"/>
            <a:ext cx="3694112" cy="277058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ECGlibrary.com: Normal adult 12-lead ECG">
            <a:extLst>
              <a:ext uri="{FF2B5EF4-FFF2-40B4-BE49-F238E27FC236}">
                <a16:creationId xmlns:a16="http://schemas.microsoft.com/office/drawing/2014/main" id="{D10FFFAB-48E0-B80B-3945-983C6CA8CC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7164" y="1785938"/>
            <a:ext cx="3965136" cy="2201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3248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4"/>
          <p:cNvSpPr txBox="1">
            <a:spLocks noGrp="1"/>
          </p:cNvSpPr>
          <p:nvPr>
            <p:ph type="title"/>
          </p:nvPr>
        </p:nvSpPr>
        <p:spPr>
          <a:xfrm>
            <a:off x="311700" y="360143"/>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Myth - Normal CT Means My Dizzy Patient Is Not Having A Stroke</a:t>
            </a:r>
            <a:endParaRPr dirty="0"/>
          </a:p>
        </p:txBody>
      </p:sp>
      <p:sp>
        <p:nvSpPr>
          <p:cNvPr id="255" name="Google Shape;255;p44"/>
          <p:cNvSpPr txBox="1">
            <a:spLocks noGrp="1"/>
          </p:cNvSpPr>
          <p:nvPr>
            <p:ph type="body" idx="1"/>
          </p:nvPr>
        </p:nvSpPr>
        <p:spPr>
          <a:xfrm>
            <a:off x="311700" y="1382650"/>
            <a:ext cx="2205163" cy="3186300"/>
          </a:xfrm>
          <a:prstGeom prst="rect">
            <a:avLst/>
          </a:prstGeom>
        </p:spPr>
        <p:txBody>
          <a:bodyPr spcFirstLastPara="1" wrap="square" lIns="91425" tIns="91425" rIns="91425" bIns="91425" anchor="t" anchorCtr="0">
            <a:normAutofit fontScale="92500"/>
          </a:bodyPr>
          <a:lstStyle/>
          <a:p>
            <a:pPr marL="0" lvl="0" indent="0" algn="l" rtl="0">
              <a:spcBef>
                <a:spcPts val="0"/>
              </a:spcBef>
              <a:spcAft>
                <a:spcPts val="1200"/>
              </a:spcAft>
              <a:buNone/>
            </a:pPr>
            <a:r>
              <a:rPr lang="en-CA" u="sng" dirty="0"/>
              <a:t>CT Sensitivity</a:t>
            </a:r>
          </a:p>
          <a:p>
            <a:pPr marL="0" lvl="0" indent="0" algn="l" rtl="0">
              <a:spcBef>
                <a:spcPts val="0"/>
              </a:spcBef>
              <a:spcAft>
                <a:spcPts val="1200"/>
              </a:spcAft>
              <a:buNone/>
            </a:pPr>
            <a:endParaRPr lang="en-CA" dirty="0"/>
          </a:p>
          <a:p>
            <a:pPr marL="0" lvl="0" indent="0" algn="l" rtl="0">
              <a:spcBef>
                <a:spcPts val="0"/>
              </a:spcBef>
              <a:spcAft>
                <a:spcPts val="1200"/>
              </a:spcAft>
              <a:buNone/>
            </a:pPr>
            <a:r>
              <a:rPr lang="en-CA" u="sng" dirty="0"/>
              <a:t>CTA Sensitivity</a:t>
            </a:r>
          </a:p>
          <a:p>
            <a:pPr marL="0" lvl="0" indent="0" algn="l" rtl="0">
              <a:spcBef>
                <a:spcPts val="0"/>
              </a:spcBef>
              <a:spcAft>
                <a:spcPts val="1200"/>
              </a:spcAft>
              <a:buNone/>
            </a:pPr>
            <a:endParaRPr lang="en-CA" u="sng" dirty="0"/>
          </a:p>
          <a:p>
            <a:pPr marL="0" lvl="0" indent="0" algn="l" rtl="0">
              <a:spcBef>
                <a:spcPts val="0"/>
              </a:spcBef>
              <a:spcAft>
                <a:spcPts val="1200"/>
              </a:spcAft>
              <a:buNone/>
            </a:pPr>
            <a:r>
              <a:rPr lang="en-CA" u="sng" dirty="0"/>
              <a:t>MRI Sensitivity</a:t>
            </a:r>
          </a:p>
          <a:p>
            <a:pPr marL="0" lvl="0" indent="0" algn="l" rtl="0">
              <a:spcBef>
                <a:spcPts val="0"/>
              </a:spcBef>
              <a:spcAft>
                <a:spcPts val="1200"/>
              </a:spcAft>
              <a:buNone/>
            </a:pPr>
            <a:endParaRPr lang="en-CA" u="sng" dirty="0"/>
          </a:p>
          <a:p>
            <a:pPr marL="0" lvl="0" indent="0" algn="l" rtl="0">
              <a:spcBef>
                <a:spcPts val="0"/>
              </a:spcBef>
              <a:spcAft>
                <a:spcPts val="1200"/>
              </a:spcAft>
              <a:buNone/>
            </a:pPr>
            <a:r>
              <a:rPr lang="en-CA" u="sng" dirty="0"/>
              <a:t>HINTS+ Sensitivity</a:t>
            </a:r>
            <a:endParaRPr u="sng" dirty="0"/>
          </a:p>
        </p:txBody>
      </p:sp>
      <p:sp>
        <p:nvSpPr>
          <p:cNvPr id="2" name="Google Shape;255;p44">
            <a:extLst>
              <a:ext uri="{FF2B5EF4-FFF2-40B4-BE49-F238E27FC236}">
                <a16:creationId xmlns:a16="http://schemas.microsoft.com/office/drawing/2014/main" id="{405FE928-F1DF-08B1-612E-7902445E337E}"/>
              </a:ext>
            </a:extLst>
          </p:cNvPr>
          <p:cNvSpPr txBox="1">
            <a:spLocks/>
          </p:cNvSpPr>
          <p:nvPr/>
        </p:nvSpPr>
        <p:spPr>
          <a:xfrm>
            <a:off x="3786722" y="1382650"/>
            <a:ext cx="2205163" cy="3186300"/>
          </a:xfrm>
          <a:prstGeom prst="rect">
            <a:avLst/>
          </a:prstGeom>
        </p:spPr>
        <p:txBody>
          <a:bodyPr spcFirstLastPara="1" vert="horz" wrap="square" lIns="91425" tIns="91425" rIns="91425" bIns="91425" rtlCol="0" anchor="t" anchorCtr="0">
            <a:normAutofit lnSpcReduction="10000"/>
          </a:bodyPr>
          <a:lstStyle>
            <a:lvl1pPr marL="457200" lvl="0" indent="-342900" algn="l" defTabSz="685800" rtl="0" eaLnBrk="1" latinLnBrk="0" hangingPunct="1">
              <a:lnSpc>
                <a:spcPct val="90000"/>
              </a:lnSpc>
              <a:spcBef>
                <a:spcPts val="0"/>
              </a:spcBef>
              <a:spcAft>
                <a:spcPts val="0"/>
              </a:spcAft>
              <a:buSzPts val="1800"/>
              <a:buFont typeface="Arial" panose="020B0604020202020204" pitchFamily="34" charset="0"/>
              <a:buChar char="●"/>
              <a:defRPr sz="2100" kern="1200">
                <a:solidFill>
                  <a:schemeClr val="tx1"/>
                </a:solidFill>
                <a:latin typeface="+mn-lt"/>
                <a:ea typeface="+mn-ea"/>
                <a:cs typeface="+mn-cs"/>
              </a:defRPr>
            </a:lvl1pPr>
            <a:lvl2pPr marL="914400" lvl="1" indent="-317500" algn="l" defTabSz="685800" rtl="0" eaLnBrk="1" latinLnBrk="0" hangingPunct="1">
              <a:lnSpc>
                <a:spcPct val="90000"/>
              </a:lnSpc>
              <a:spcBef>
                <a:spcPts val="0"/>
              </a:spcBef>
              <a:spcAft>
                <a:spcPts val="0"/>
              </a:spcAft>
              <a:buSzPts val="1400"/>
              <a:buFont typeface="Arial" panose="020B0604020202020204" pitchFamily="34" charset="0"/>
              <a:buChar char="○"/>
              <a:defRPr sz="1800" kern="1200">
                <a:solidFill>
                  <a:schemeClr val="tx1"/>
                </a:solidFill>
                <a:latin typeface="+mn-lt"/>
                <a:ea typeface="+mn-ea"/>
                <a:cs typeface="+mn-cs"/>
              </a:defRPr>
            </a:lvl2pPr>
            <a:lvl3pPr marL="1371600" lvl="2" indent="-317500" algn="l" defTabSz="685800" rtl="0" eaLnBrk="1" latinLnBrk="0" hangingPunct="1">
              <a:lnSpc>
                <a:spcPct val="90000"/>
              </a:lnSpc>
              <a:spcBef>
                <a:spcPts val="0"/>
              </a:spcBef>
              <a:spcAft>
                <a:spcPts val="0"/>
              </a:spcAft>
              <a:buSzPts val="1400"/>
              <a:buFont typeface="Arial" panose="020B0604020202020204" pitchFamily="34" charset="0"/>
              <a:buChar char="■"/>
              <a:defRPr sz="1500" kern="1200">
                <a:solidFill>
                  <a:schemeClr val="tx1"/>
                </a:solidFill>
                <a:latin typeface="+mn-lt"/>
                <a:ea typeface="+mn-ea"/>
                <a:cs typeface="+mn-cs"/>
              </a:defRPr>
            </a:lvl3pPr>
            <a:lvl4pPr marL="1828800" lvl="3" indent="-317500" algn="l" defTabSz="685800" rtl="0" eaLnBrk="1" latinLnBrk="0" hangingPunct="1">
              <a:lnSpc>
                <a:spcPct val="90000"/>
              </a:lnSpc>
              <a:spcBef>
                <a:spcPts val="0"/>
              </a:spcBef>
              <a:spcAft>
                <a:spcPts val="0"/>
              </a:spcAft>
              <a:buSzPts val="1400"/>
              <a:buFont typeface="Arial" panose="020B0604020202020204" pitchFamily="34" charset="0"/>
              <a:buChar char="●"/>
              <a:defRPr sz="1350" kern="1200">
                <a:solidFill>
                  <a:schemeClr val="tx1"/>
                </a:solidFill>
                <a:latin typeface="+mn-lt"/>
                <a:ea typeface="+mn-ea"/>
                <a:cs typeface="+mn-cs"/>
              </a:defRPr>
            </a:lvl4pPr>
            <a:lvl5pPr marL="2286000" lvl="4" indent="-317500" algn="l" defTabSz="685800" rtl="0" eaLnBrk="1" latinLnBrk="0" hangingPunct="1">
              <a:lnSpc>
                <a:spcPct val="90000"/>
              </a:lnSpc>
              <a:spcBef>
                <a:spcPts val="0"/>
              </a:spcBef>
              <a:spcAft>
                <a:spcPts val="0"/>
              </a:spcAft>
              <a:buSzPts val="1400"/>
              <a:buFont typeface="Arial" panose="020B0604020202020204" pitchFamily="34" charset="0"/>
              <a:buChar char="○"/>
              <a:defRPr sz="1350" kern="1200">
                <a:solidFill>
                  <a:schemeClr val="tx1"/>
                </a:solidFill>
                <a:latin typeface="+mn-lt"/>
                <a:ea typeface="+mn-ea"/>
                <a:cs typeface="+mn-cs"/>
              </a:defRPr>
            </a:lvl5pPr>
            <a:lvl6pPr marL="2743200" lvl="5" indent="-317500" algn="l" defTabSz="685800" rtl="0" eaLnBrk="1" latinLnBrk="0" hangingPunct="1">
              <a:lnSpc>
                <a:spcPct val="90000"/>
              </a:lnSpc>
              <a:spcBef>
                <a:spcPts val="0"/>
              </a:spcBef>
              <a:spcAft>
                <a:spcPts val="0"/>
              </a:spcAft>
              <a:buSzPts val="1400"/>
              <a:buFont typeface="Arial" panose="020B0604020202020204" pitchFamily="34" charset="0"/>
              <a:buChar char="■"/>
              <a:defRPr sz="1350" kern="1200">
                <a:solidFill>
                  <a:schemeClr val="tx1"/>
                </a:solidFill>
                <a:latin typeface="+mn-lt"/>
                <a:ea typeface="+mn-ea"/>
                <a:cs typeface="+mn-cs"/>
              </a:defRPr>
            </a:lvl6pPr>
            <a:lvl7pPr marL="3200400" lvl="6" indent="-317500" algn="l" defTabSz="685800" rtl="0" eaLnBrk="1" latinLnBrk="0" hangingPunct="1">
              <a:lnSpc>
                <a:spcPct val="90000"/>
              </a:lnSpc>
              <a:spcBef>
                <a:spcPts val="0"/>
              </a:spcBef>
              <a:spcAft>
                <a:spcPts val="0"/>
              </a:spcAft>
              <a:buSzPts val="1400"/>
              <a:buFont typeface="Arial" panose="020B0604020202020204" pitchFamily="34" charset="0"/>
              <a:buChar char="●"/>
              <a:defRPr sz="1350" kern="1200">
                <a:solidFill>
                  <a:schemeClr val="tx1"/>
                </a:solidFill>
                <a:latin typeface="+mn-lt"/>
                <a:ea typeface="+mn-ea"/>
                <a:cs typeface="+mn-cs"/>
              </a:defRPr>
            </a:lvl7pPr>
            <a:lvl8pPr marL="3657600" lvl="7" indent="-317500" algn="l" defTabSz="685800" rtl="0" eaLnBrk="1" latinLnBrk="0" hangingPunct="1">
              <a:lnSpc>
                <a:spcPct val="90000"/>
              </a:lnSpc>
              <a:spcBef>
                <a:spcPts val="0"/>
              </a:spcBef>
              <a:spcAft>
                <a:spcPts val="0"/>
              </a:spcAft>
              <a:buSzPts val="1400"/>
              <a:buFont typeface="Arial" panose="020B0604020202020204" pitchFamily="34" charset="0"/>
              <a:buChar char="○"/>
              <a:defRPr sz="1350" kern="1200">
                <a:solidFill>
                  <a:schemeClr val="tx1"/>
                </a:solidFill>
                <a:latin typeface="+mn-lt"/>
                <a:ea typeface="+mn-ea"/>
                <a:cs typeface="+mn-cs"/>
              </a:defRPr>
            </a:lvl8pPr>
            <a:lvl9pPr marL="4114800" lvl="8" indent="-317500" algn="l" defTabSz="685800" rtl="0" eaLnBrk="1" latinLnBrk="0" hangingPunct="1">
              <a:lnSpc>
                <a:spcPct val="90000"/>
              </a:lnSpc>
              <a:spcBef>
                <a:spcPts val="0"/>
              </a:spcBef>
              <a:spcAft>
                <a:spcPts val="0"/>
              </a:spcAft>
              <a:buSzPts val="1400"/>
              <a:buFont typeface="Arial" panose="020B0604020202020204" pitchFamily="34" charset="0"/>
              <a:buChar char="■"/>
              <a:defRPr sz="1350" kern="1200">
                <a:solidFill>
                  <a:schemeClr val="tx1"/>
                </a:solidFill>
                <a:latin typeface="+mn-lt"/>
                <a:ea typeface="+mn-ea"/>
                <a:cs typeface="+mn-cs"/>
              </a:defRPr>
            </a:lvl9pPr>
          </a:lstStyle>
          <a:p>
            <a:pPr marL="0" indent="0">
              <a:spcAft>
                <a:spcPts val="1200"/>
              </a:spcAft>
              <a:buFont typeface="Arial" panose="020B0604020202020204" pitchFamily="34" charset="0"/>
              <a:buNone/>
            </a:pPr>
            <a:r>
              <a:rPr lang="en-CA" u="sng" dirty="0"/>
              <a:t>28.5 %</a:t>
            </a:r>
            <a:endParaRPr lang="en-CA" dirty="0"/>
          </a:p>
          <a:p>
            <a:pPr marL="0" indent="0">
              <a:spcAft>
                <a:spcPts val="1200"/>
              </a:spcAft>
              <a:buFont typeface="Arial" panose="020B0604020202020204" pitchFamily="34" charset="0"/>
              <a:buNone/>
            </a:pPr>
            <a:endParaRPr lang="en-CA" u="sng" dirty="0"/>
          </a:p>
          <a:p>
            <a:pPr marL="0" indent="0">
              <a:spcAft>
                <a:spcPts val="1200"/>
              </a:spcAft>
              <a:buFont typeface="Arial" panose="020B0604020202020204" pitchFamily="34" charset="0"/>
              <a:buNone/>
            </a:pPr>
            <a:r>
              <a:rPr lang="en-CA" u="sng" dirty="0"/>
              <a:t>14.3 %</a:t>
            </a:r>
          </a:p>
          <a:p>
            <a:pPr marL="0" indent="0">
              <a:spcAft>
                <a:spcPts val="1200"/>
              </a:spcAft>
              <a:buFont typeface="Arial" panose="020B0604020202020204" pitchFamily="34" charset="0"/>
              <a:buNone/>
            </a:pPr>
            <a:endParaRPr lang="en-CA" u="sng" dirty="0"/>
          </a:p>
          <a:p>
            <a:pPr marL="0" indent="0">
              <a:spcAft>
                <a:spcPts val="1200"/>
              </a:spcAft>
              <a:buFont typeface="Arial" panose="020B0604020202020204" pitchFamily="34" charset="0"/>
              <a:buNone/>
            </a:pPr>
            <a:r>
              <a:rPr lang="en-CA" u="sng" dirty="0"/>
              <a:t>79.8 %</a:t>
            </a:r>
          </a:p>
          <a:p>
            <a:pPr marL="0" indent="0">
              <a:spcAft>
                <a:spcPts val="1200"/>
              </a:spcAft>
              <a:buFont typeface="Arial" panose="020B0604020202020204" pitchFamily="34" charset="0"/>
              <a:buNone/>
            </a:pPr>
            <a:endParaRPr lang="en-CA" u="sng" dirty="0"/>
          </a:p>
          <a:p>
            <a:pPr marL="0" indent="0">
              <a:spcAft>
                <a:spcPts val="1200"/>
              </a:spcAft>
              <a:buFont typeface="Arial" panose="020B0604020202020204" pitchFamily="34" charset="0"/>
              <a:buNone/>
            </a:pPr>
            <a:r>
              <a:rPr lang="en-CA" u="sng" dirty="0"/>
              <a:t>99.0%</a:t>
            </a:r>
          </a:p>
        </p:txBody>
      </p:sp>
      <p:pic>
        <p:nvPicPr>
          <p:cNvPr id="1026" name="Picture 2" descr="Posterior circulation ischaemic stroke | The BMJ">
            <a:extLst>
              <a:ext uri="{FF2B5EF4-FFF2-40B4-BE49-F238E27FC236}">
                <a16:creationId xmlns:a16="http://schemas.microsoft.com/office/drawing/2014/main" id="{B78B0984-0BA2-DD82-74C8-4F27EE12C2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581" y="1803167"/>
            <a:ext cx="3578942" cy="19783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5A818FA-D920-675F-B28C-EC412ECACC7E}"/>
              </a:ext>
            </a:extLst>
          </p:cNvPr>
          <p:cNvSpPr txBox="1"/>
          <p:nvPr/>
        </p:nvSpPr>
        <p:spPr>
          <a:xfrm>
            <a:off x="311700" y="3421627"/>
            <a:ext cx="5951064" cy="276999"/>
          </a:xfrm>
          <a:prstGeom prst="rect">
            <a:avLst/>
          </a:prstGeom>
          <a:noFill/>
        </p:spPr>
        <p:txBody>
          <a:bodyPr wrap="square" rtlCol="0">
            <a:spAutoFit/>
          </a:bodyPr>
          <a:lstStyle/>
          <a:p>
            <a:r>
              <a:rPr lang="en-US" sz="1200" dirty="0"/>
              <a:t>(delayed MR after ~48 hours is more sensitive than early MR)</a:t>
            </a:r>
          </a:p>
        </p:txBody>
      </p:sp>
      <p:sp>
        <p:nvSpPr>
          <p:cNvPr id="5" name="TextBox 4">
            <a:extLst>
              <a:ext uri="{FF2B5EF4-FFF2-40B4-BE49-F238E27FC236}">
                <a16:creationId xmlns:a16="http://schemas.microsoft.com/office/drawing/2014/main" id="{54F068B2-4F60-A172-6F7B-47E9ABF38A26}"/>
              </a:ext>
            </a:extLst>
          </p:cNvPr>
          <p:cNvSpPr txBox="1"/>
          <p:nvPr/>
        </p:nvSpPr>
        <p:spPr>
          <a:xfrm>
            <a:off x="786581" y="4568950"/>
            <a:ext cx="4572000" cy="276999"/>
          </a:xfrm>
          <a:prstGeom prst="rect">
            <a:avLst/>
          </a:prstGeom>
          <a:noFill/>
        </p:spPr>
        <p:txBody>
          <a:bodyPr wrap="square">
            <a:spAutoFit/>
          </a:bodyPr>
          <a:lstStyle/>
          <a:p>
            <a:r>
              <a:rPr lang="en-US" sz="1200" dirty="0">
                <a:solidFill>
                  <a:schemeClr val="tx1">
                    <a:lumMod val="50000"/>
                    <a:lumOff val="50000"/>
                  </a:schemeClr>
                </a:solidFill>
              </a:rPr>
              <a:t>Shah et al 2023</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BA67E-17C0-2F8F-43FE-68F82439B008}"/>
              </a:ext>
            </a:extLst>
          </p:cNvPr>
          <p:cNvSpPr>
            <a:spLocks noGrp="1"/>
          </p:cNvSpPr>
          <p:nvPr>
            <p:ph type="title"/>
          </p:nvPr>
        </p:nvSpPr>
        <p:spPr/>
        <p:txBody>
          <a:bodyPr/>
          <a:lstStyle/>
          <a:p>
            <a:r>
              <a:rPr lang="en-US" dirty="0"/>
              <a:t>Putting it all together</a:t>
            </a:r>
          </a:p>
        </p:txBody>
      </p:sp>
      <p:sp>
        <p:nvSpPr>
          <p:cNvPr id="3" name="Text Placeholder 2">
            <a:extLst>
              <a:ext uri="{FF2B5EF4-FFF2-40B4-BE49-F238E27FC236}">
                <a16:creationId xmlns:a16="http://schemas.microsoft.com/office/drawing/2014/main" id="{64516E16-6358-3128-1F3C-F23E2CCE4DF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783014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30C3A-6BC4-35BE-3E67-72037CEE5787}"/>
            </a:ext>
          </a:extLst>
        </p:cNvPr>
        <p:cNvGrpSpPr/>
        <p:nvPr/>
      </p:nvGrpSpPr>
      <p:grpSpPr>
        <a:xfrm>
          <a:off x="0" y="0"/>
          <a:ext cx="0" cy="0"/>
          <a:chOff x="0" y="0"/>
          <a:chExt cx="0" cy="0"/>
        </a:xfrm>
      </p:grpSpPr>
      <p:cxnSp>
        <p:nvCxnSpPr>
          <p:cNvPr id="39" name="Elbow Connector 38">
            <a:extLst>
              <a:ext uri="{FF2B5EF4-FFF2-40B4-BE49-F238E27FC236}">
                <a16:creationId xmlns:a16="http://schemas.microsoft.com/office/drawing/2014/main" id="{1831BA21-EB59-62C7-A81F-13349D019910}"/>
              </a:ext>
            </a:extLst>
          </p:cNvPr>
          <p:cNvCxnSpPr>
            <a:cxnSpLocks/>
            <a:stCxn id="13" idx="2"/>
            <a:endCxn id="11" idx="0"/>
          </p:cNvCxnSpPr>
          <p:nvPr/>
        </p:nvCxnSpPr>
        <p:spPr>
          <a:xfrm rot="5400000">
            <a:off x="1879442" y="2593496"/>
            <a:ext cx="818252" cy="426378"/>
          </a:xfrm>
          <a:prstGeom prst="bentConnector3">
            <a:avLst/>
          </a:prstGeom>
          <a:ln w="50800">
            <a:tailEnd type="triangle"/>
          </a:ln>
        </p:spPr>
        <p:style>
          <a:lnRef idx="2">
            <a:schemeClr val="accent1"/>
          </a:lnRef>
          <a:fillRef idx="0">
            <a:schemeClr val="accent1"/>
          </a:fillRef>
          <a:effectRef idx="1">
            <a:schemeClr val="accent1"/>
          </a:effectRef>
          <a:fontRef idx="minor">
            <a:schemeClr val="tx1"/>
          </a:fontRef>
        </p:style>
      </p:cxnSp>
      <p:sp>
        <p:nvSpPr>
          <p:cNvPr id="6" name="Rectangle 5">
            <a:extLst>
              <a:ext uri="{FF2B5EF4-FFF2-40B4-BE49-F238E27FC236}">
                <a16:creationId xmlns:a16="http://schemas.microsoft.com/office/drawing/2014/main" id="{0053A585-09BA-F088-6F54-12A5E6476647}"/>
              </a:ext>
            </a:extLst>
          </p:cNvPr>
          <p:cNvSpPr/>
          <p:nvPr/>
        </p:nvSpPr>
        <p:spPr>
          <a:xfrm>
            <a:off x="2835667" y="139311"/>
            <a:ext cx="3472666" cy="104796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rPr>
              <a:t>Central Features Present?</a:t>
            </a:r>
          </a:p>
          <a:p>
            <a:pPr algn="ctr"/>
            <a:r>
              <a:rPr lang="en-US" sz="1200" dirty="0">
                <a:solidFill>
                  <a:sysClr val="windowText" lastClr="000000"/>
                </a:solidFill>
              </a:rPr>
              <a:t>New headache/neck pain, focal neuro symptoms, Dangerous D’s, vertical nystagmus at rest, new inability to stand/walk unaided </a:t>
            </a:r>
          </a:p>
        </p:txBody>
      </p:sp>
      <p:sp>
        <p:nvSpPr>
          <p:cNvPr id="9" name="TextBox 8">
            <a:extLst>
              <a:ext uri="{FF2B5EF4-FFF2-40B4-BE49-F238E27FC236}">
                <a16:creationId xmlns:a16="http://schemas.microsoft.com/office/drawing/2014/main" id="{41D1652F-EFDF-A839-F80B-C2FF77F2A7EB}"/>
              </a:ext>
            </a:extLst>
          </p:cNvPr>
          <p:cNvSpPr txBox="1"/>
          <p:nvPr/>
        </p:nvSpPr>
        <p:spPr>
          <a:xfrm>
            <a:off x="200344" y="201628"/>
            <a:ext cx="2301412" cy="923330"/>
          </a:xfrm>
          <a:prstGeom prst="rect">
            <a:avLst/>
          </a:prstGeom>
          <a:noFill/>
        </p:spPr>
        <p:txBody>
          <a:bodyPr wrap="square" rtlCol="0">
            <a:spAutoFit/>
          </a:bodyPr>
          <a:lstStyle/>
          <a:p>
            <a:r>
              <a:rPr lang="en-US" dirty="0"/>
              <a:t>Patient with acute dizziness/vertigo: </a:t>
            </a:r>
            <a:r>
              <a:rPr lang="en-US" b="1" dirty="0"/>
              <a:t>Simplified Approach</a:t>
            </a:r>
          </a:p>
        </p:txBody>
      </p:sp>
      <p:sp>
        <p:nvSpPr>
          <p:cNvPr id="11" name="Rectangle 10">
            <a:extLst>
              <a:ext uri="{FF2B5EF4-FFF2-40B4-BE49-F238E27FC236}">
                <a16:creationId xmlns:a16="http://schemas.microsoft.com/office/drawing/2014/main" id="{59E0EEB3-7200-C1DC-4C3B-263B3F48504D}"/>
              </a:ext>
            </a:extLst>
          </p:cNvPr>
          <p:cNvSpPr/>
          <p:nvPr/>
        </p:nvSpPr>
        <p:spPr>
          <a:xfrm>
            <a:off x="400691" y="3215811"/>
            <a:ext cx="3349375" cy="1753030"/>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&lt;2min attacks of dizziness triggered by head movements: </a:t>
            </a:r>
            <a:r>
              <a:rPr lang="en-US" dirty="0">
                <a:solidFill>
                  <a:schemeClr val="tx1"/>
                </a:solidFill>
              </a:rPr>
              <a:t>provocative testing for BPPV, particle repositioning maneuver if positive </a:t>
            </a:r>
          </a:p>
        </p:txBody>
      </p:sp>
      <p:sp>
        <p:nvSpPr>
          <p:cNvPr id="12" name="Rectangle 11">
            <a:extLst>
              <a:ext uri="{FF2B5EF4-FFF2-40B4-BE49-F238E27FC236}">
                <a16:creationId xmlns:a16="http://schemas.microsoft.com/office/drawing/2014/main" id="{A76FDB09-8544-6F58-244B-C178AEB36AFE}"/>
              </a:ext>
            </a:extLst>
          </p:cNvPr>
          <p:cNvSpPr/>
          <p:nvPr/>
        </p:nvSpPr>
        <p:spPr>
          <a:xfrm>
            <a:off x="4448710" y="3215811"/>
            <a:ext cx="3472665" cy="1753030"/>
          </a:xfrm>
          <a:prstGeom prst="rect">
            <a:avLst/>
          </a:prstGeom>
          <a:solidFill>
            <a:schemeClr val="tx2">
              <a:lumMod val="25000"/>
              <a:lumOff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Spontaneous, continuous </a:t>
            </a:r>
            <a:r>
              <a:rPr lang="en-US" b="1" dirty="0" err="1">
                <a:solidFill>
                  <a:schemeClr val="tx1"/>
                </a:solidFill>
              </a:rPr>
              <a:t>dizziness+N</a:t>
            </a:r>
            <a:r>
              <a:rPr lang="en-US" b="1" dirty="0">
                <a:solidFill>
                  <a:schemeClr val="tx1"/>
                </a:solidFill>
              </a:rPr>
              <a:t>/</a:t>
            </a:r>
            <a:r>
              <a:rPr lang="en-US" b="1" dirty="0" err="1">
                <a:solidFill>
                  <a:schemeClr val="tx1"/>
                </a:solidFill>
              </a:rPr>
              <a:t>V+nystagmus</a:t>
            </a:r>
            <a:r>
              <a:rPr lang="en-US" b="1" dirty="0">
                <a:solidFill>
                  <a:schemeClr val="tx1"/>
                </a:solidFill>
              </a:rPr>
              <a:t> lasting hours to days: </a:t>
            </a:r>
            <a:r>
              <a:rPr lang="en-US" dirty="0">
                <a:solidFill>
                  <a:schemeClr val="tx1"/>
                </a:solidFill>
              </a:rPr>
              <a:t>HINTS+ peripheral and can ambulate – dx with VN and </a:t>
            </a:r>
            <a:r>
              <a:rPr lang="en-US" dirty="0" err="1">
                <a:solidFill>
                  <a:schemeClr val="tx1"/>
                </a:solidFill>
              </a:rPr>
              <a:t>dispo</a:t>
            </a:r>
            <a:r>
              <a:rPr lang="en-US" dirty="0">
                <a:solidFill>
                  <a:schemeClr val="tx1"/>
                </a:solidFill>
              </a:rPr>
              <a:t> home</a:t>
            </a:r>
          </a:p>
        </p:txBody>
      </p:sp>
      <p:sp>
        <p:nvSpPr>
          <p:cNvPr id="13" name="Rectangle 12">
            <a:extLst>
              <a:ext uri="{FF2B5EF4-FFF2-40B4-BE49-F238E27FC236}">
                <a16:creationId xmlns:a16="http://schemas.microsoft.com/office/drawing/2014/main" id="{52568B31-89C7-4889-E2EA-AE994E08940F}"/>
              </a:ext>
            </a:extLst>
          </p:cNvPr>
          <p:cNvSpPr/>
          <p:nvPr/>
        </p:nvSpPr>
        <p:spPr>
          <a:xfrm>
            <a:off x="400691" y="1751228"/>
            <a:ext cx="4202131" cy="646331"/>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solidFill>
                  <a:sysClr val="windowText" lastClr="000000"/>
                </a:solidFill>
              </a:rPr>
              <a:t>Central Features Absent?</a:t>
            </a:r>
          </a:p>
        </p:txBody>
      </p:sp>
      <p:cxnSp>
        <p:nvCxnSpPr>
          <p:cNvPr id="19" name="Straight Arrow Connector 18">
            <a:extLst>
              <a:ext uri="{FF2B5EF4-FFF2-40B4-BE49-F238E27FC236}">
                <a16:creationId xmlns:a16="http://schemas.microsoft.com/office/drawing/2014/main" id="{42E24F34-8A14-D23A-D222-7D05418E6803}"/>
              </a:ext>
            </a:extLst>
          </p:cNvPr>
          <p:cNvCxnSpPr/>
          <p:nvPr/>
        </p:nvCxnSpPr>
        <p:spPr>
          <a:xfrm>
            <a:off x="945222" y="1124958"/>
            <a:ext cx="0" cy="477811"/>
          </a:xfrm>
          <a:prstGeom prst="straightConnector1">
            <a:avLst/>
          </a:prstGeom>
          <a:ln w="63500">
            <a:solidFill>
              <a:schemeClr val="accent1"/>
            </a:solidFill>
            <a:tailEnd type="triangle"/>
          </a:ln>
        </p:spPr>
        <p:style>
          <a:lnRef idx="2">
            <a:schemeClr val="dk1"/>
          </a:lnRef>
          <a:fillRef idx="0">
            <a:schemeClr val="dk1"/>
          </a:fillRef>
          <a:effectRef idx="1">
            <a:schemeClr val="dk1"/>
          </a:effectRef>
          <a:fontRef idx="minor">
            <a:schemeClr val="tx1"/>
          </a:fontRef>
        </p:style>
      </p:cxnSp>
      <p:cxnSp>
        <p:nvCxnSpPr>
          <p:cNvPr id="26" name="Straight Arrow Connector 25">
            <a:extLst>
              <a:ext uri="{FF2B5EF4-FFF2-40B4-BE49-F238E27FC236}">
                <a16:creationId xmlns:a16="http://schemas.microsoft.com/office/drawing/2014/main" id="{CFF8819C-8FFF-BFA1-20E4-3B352DBB88AB}"/>
              </a:ext>
            </a:extLst>
          </p:cNvPr>
          <p:cNvCxnSpPr>
            <a:cxnSpLocks/>
          </p:cNvCxnSpPr>
          <p:nvPr/>
        </p:nvCxnSpPr>
        <p:spPr>
          <a:xfrm>
            <a:off x="2309247" y="663293"/>
            <a:ext cx="387458" cy="0"/>
          </a:xfrm>
          <a:prstGeom prst="straightConnector1">
            <a:avLst/>
          </a:prstGeom>
          <a:ln w="63500">
            <a:solidFill>
              <a:schemeClr val="accent1"/>
            </a:solidFill>
            <a:tailEnd type="triangle"/>
          </a:ln>
        </p:spPr>
        <p:style>
          <a:lnRef idx="2">
            <a:schemeClr val="dk1"/>
          </a:lnRef>
          <a:fillRef idx="0">
            <a:schemeClr val="dk1"/>
          </a:fillRef>
          <a:effectRef idx="1">
            <a:schemeClr val="dk1"/>
          </a:effectRef>
          <a:fontRef idx="minor">
            <a:schemeClr val="tx1"/>
          </a:fontRef>
        </p:style>
      </p:cxnSp>
      <p:sp>
        <p:nvSpPr>
          <p:cNvPr id="30" name="TextBox 29">
            <a:extLst>
              <a:ext uri="{FF2B5EF4-FFF2-40B4-BE49-F238E27FC236}">
                <a16:creationId xmlns:a16="http://schemas.microsoft.com/office/drawing/2014/main" id="{5349CDF5-AF1D-9544-8AE7-A790A38D3ADD}"/>
              </a:ext>
            </a:extLst>
          </p:cNvPr>
          <p:cNvSpPr txBox="1"/>
          <p:nvPr/>
        </p:nvSpPr>
        <p:spPr>
          <a:xfrm>
            <a:off x="6452172" y="139311"/>
            <a:ext cx="2776462" cy="1569660"/>
          </a:xfrm>
          <a:prstGeom prst="rect">
            <a:avLst/>
          </a:prstGeom>
          <a:noFill/>
        </p:spPr>
        <p:txBody>
          <a:bodyPr wrap="square" rtlCol="0">
            <a:spAutoFit/>
          </a:bodyPr>
          <a:lstStyle/>
          <a:p>
            <a:r>
              <a:rPr lang="en-US" sz="1200" b="1" dirty="0"/>
              <a:t>Must workup for stroke, CONSIDER</a:t>
            </a:r>
          </a:p>
          <a:p>
            <a:r>
              <a:rPr lang="en-US" sz="1200" b="1" dirty="0"/>
              <a:t>-       </a:t>
            </a:r>
            <a:r>
              <a:rPr lang="en-US" sz="1200" dirty="0"/>
              <a:t>CT/CTA to r/o bleed/dissection</a:t>
            </a:r>
          </a:p>
          <a:p>
            <a:pPr marL="285750" indent="-285750">
              <a:buFontTx/>
              <a:buChar char="-"/>
            </a:pPr>
            <a:r>
              <a:rPr lang="en-US" sz="1200" dirty="0"/>
              <a:t>Admission for observation + MRI</a:t>
            </a:r>
          </a:p>
          <a:p>
            <a:pPr marL="285750" indent="-285750">
              <a:buFontTx/>
              <a:buChar char="-"/>
            </a:pPr>
            <a:r>
              <a:rPr lang="en-US" sz="1200" dirty="0"/>
              <a:t>Antiplatelet</a:t>
            </a:r>
          </a:p>
          <a:p>
            <a:pPr marL="285750" indent="-285750">
              <a:buFontTx/>
              <a:buChar char="-"/>
            </a:pPr>
            <a:r>
              <a:rPr lang="en-US" sz="1200" dirty="0"/>
              <a:t>Consult Neuro</a:t>
            </a:r>
          </a:p>
          <a:p>
            <a:pPr marL="285750" indent="-285750">
              <a:buFontTx/>
              <a:buChar char="-"/>
            </a:pPr>
            <a:r>
              <a:rPr lang="en-US" sz="1200" dirty="0"/>
              <a:t>Local hyperacute  / “Code Stroke” protocol if new profound/disabling deficits&lt;24h</a:t>
            </a:r>
          </a:p>
        </p:txBody>
      </p:sp>
      <p:cxnSp>
        <p:nvCxnSpPr>
          <p:cNvPr id="46" name="Elbow Connector 45">
            <a:extLst>
              <a:ext uri="{FF2B5EF4-FFF2-40B4-BE49-F238E27FC236}">
                <a16:creationId xmlns:a16="http://schemas.microsoft.com/office/drawing/2014/main" id="{1BAF0203-74CF-7BDE-88AA-1C16342ECC33}"/>
              </a:ext>
            </a:extLst>
          </p:cNvPr>
          <p:cNvCxnSpPr>
            <a:cxnSpLocks/>
            <a:stCxn id="13" idx="2"/>
          </p:cNvCxnSpPr>
          <p:nvPr/>
        </p:nvCxnSpPr>
        <p:spPr>
          <a:xfrm rot="16200000" flipH="1">
            <a:off x="4138836" y="760479"/>
            <a:ext cx="409128" cy="3683287"/>
          </a:xfrm>
          <a:prstGeom prst="bentConnector2">
            <a:avLst/>
          </a:prstGeom>
          <a:ln w="50800"/>
        </p:spPr>
        <p:style>
          <a:lnRef idx="2">
            <a:schemeClr val="accent1"/>
          </a:lnRef>
          <a:fillRef idx="0">
            <a:schemeClr val="accent1"/>
          </a:fillRef>
          <a:effectRef idx="1">
            <a:schemeClr val="accent1"/>
          </a:effectRef>
          <a:fontRef idx="minor">
            <a:schemeClr val="tx1"/>
          </a:fontRef>
        </p:style>
      </p:cxnSp>
      <p:cxnSp>
        <p:nvCxnSpPr>
          <p:cNvPr id="49" name="Straight Arrow Connector 48">
            <a:extLst>
              <a:ext uri="{FF2B5EF4-FFF2-40B4-BE49-F238E27FC236}">
                <a16:creationId xmlns:a16="http://schemas.microsoft.com/office/drawing/2014/main" id="{B7D71B99-E8F1-1BD2-7278-72FCF5318F5A}"/>
              </a:ext>
            </a:extLst>
          </p:cNvPr>
          <p:cNvCxnSpPr>
            <a:endCxn id="12" idx="0"/>
          </p:cNvCxnSpPr>
          <p:nvPr/>
        </p:nvCxnSpPr>
        <p:spPr>
          <a:xfrm>
            <a:off x="6185042" y="2806685"/>
            <a:ext cx="1" cy="409126"/>
          </a:xfrm>
          <a:prstGeom prst="straightConnector1">
            <a:avLst/>
          </a:prstGeom>
          <a:ln w="50800">
            <a:tailEnd type="triangle"/>
          </a:ln>
        </p:spPr>
        <p:style>
          <a:lnRef idx="2">
            <a:schemeClr val="accent1"/>
          </a:lnRef>
          <a:fillRef idx="0">
            <a:schemeClr val="accent1"/>
          </a:fillRef>
          <a:effectRef idx="1">
            <a:schemeClr val="accent1"/>
          </a:effectRef>
          <a:fontRef idx="minor">
            <a:schemeClr val="tx1"/>
          </a:fontRef>
        </p:style>
      </p:cxnSp>
      <p:cxnSp>
        <p:nvCxnSpPr>
          <p:cNvPr id="51" name="Elbow Connector 50">
            <a:extLst>
              <a:ext uri="{FF2B5EF4-FFF2-40B4-BE49-F238E27FC236}">
                <a16:creationId xmlns:a16="http://schemas.microsoft.com/office/drawing/2014/main" id="{122D6454-8A3E-0AD9-2E0E-C25A8CBE66BF}"/>
              </a:ext>
            </a:extLst>
          </p:cNvPr>
          <p:cNvCxnSpPr>
            <a:stCxn id="6" idx="2"/>
          </p:cNvCxnSpPr>
          <p:nvPr/>
        </p:nvCxnSpPr>
        <p:spPr>
          <a:xfrm rot="16200000" flipH="1">
            <a:off x="5423792" y="335483"/>
            <a:ext cx="176588" cy="1880172"/>
          </a:xfrm>
          <a:prstGeom prst="bentConnector2">
            <a:avLst/>
          </a:prstGeom>
          <a:ln w="50800">
            <a:tailEnd type="triangle"/>
          </a:ln>
        </p:spPr>
        <p:style>
          <a:lnRef idx="2">
            <a:schemeClr val="accent1"/>
          </a:lnRef>
          <a:fillRef idx="0">
            <a:schemeClr val="accent1"/>
          </a:fillRef>
          <a:effectRef idx="1">
            <a:schemeClr val="accent1"/>
          </a:effectRef>
          <a:fontRef idx="minor">
            <a:schemeClr val="tx1"/>
          </a:fontRef>
        </p:style>
      </p:cxnSp>
      <p:cxnSp>
        <p:nvCxnSpPr>
          <p:cNvPr id="53" name="Elbow Connector 52">
            <a:extLst>
              <a:ext uri="{FF2B5EF4-FFF2-40B4-BE49-F238E27FC236}">
                <a16:creationId xmlns:a16="http://schemas.microsoft.com/office/drawing/2014/main" id="{2530D7E6-DCB8-01F6-DFDC-73F9A19B29AB}"/>
              </a:ext>
            </a:extLst>
          </p:cNvPr>
          <p:cNvCxnSpPr>
            <a:stCxn id="12" idx="3"/>
          </p:cNvCxnSpPr>
          <p:nvPr/>
        </p:nvCxnSpPr>
        <p:spPr>
          <a:xfrm flipV="1">
            <a:off x="7921375" y="1751228"/>
            <a:ext cx="339222" cy="2341098"/>
          </a:xfrm>
          <a:prstGeom prst="bentConnector2">
            <a:avLst/>
          </a:prstGeom>
          <a:ln w="50800">
            <a:tailEnd type="triangle"/>
          </a:ln>
        </p:spPr>
        <p:style>
          <a:lnRef idx="2">
            <a:schemeClr val="accent1"/>
          </a:lnRef>
          <a:fillRef idx="0">
            <a:schemeClr val="accent1"/>
          </a:fillRef>
          <a:effectRef idx="1">
            <a:schemeClr val="accent1"/>
          </a:effectRef>
          <a:fontRef idx="minor">
            <a:schemeClr val="tx1"/>
          </a:fontRef>
        </p:style>
      </p:cxnSp>
      <p:sp>
        <p:nvSpPr>
          <p:cNvPr id="54" name="TextBox 53">
            <a:extLst>
              <a:ext uri="{FF2B5EF4-FFF2-40B4-BE49-F238E27FC236}">
                <a16:creationId xmlns:a16="http://schemas.microsoft.com/office/drawing/2014/main" id="{394983E0-BA07-6015-7536-557F716538D7}"/>
              </a:ext>
            </a:extLst>
          </p:cNvPr>
          <p:cNvSpPr txBox="1"/>
          <p:nvPr/>
        </p:nvSpPr>
        <p:spPr>
          <a:xfrm>
            <a:off x="7081172" y="2758700"/>
            <a:ext cx="1179425" cy="276999"/>
          </a:xfrm>
          <a:prstGeom prst="rect">
            <a:avLst/>
          </a:prstGeom>
          <a:noFill/>
        </p:spPr>
        <p:txBody>
          <a:bodyPr wrap="none" rtlCol="0">
            <a:spAutoFit/>
          </a:bodyPr>
          <a:lstStyle/>
          <a:p>
            <a:r>
              <a:rPr lang="en-US" sz="1200" dirty="0"/>
              <a:t>HINTS+ central</a:t>
            </a:r>
          </a:p>
        </p:txBody>
      </p:sp>
      <p:sp>
        <p:nvSpPr>
          <p:cNvPr id="2" name="Rectangle 1">
            <a:extLst>
              <a:ext uri="{FF2B5EF4-FFF2-40B4-BE49-F238E27FC236}">
                <a16:creationId xmlns:a16="http://schemas.microsoft.com/office/drawing/2014/main" id="{49499EBD-0DEC-1B12-D838-C956A4253A5D}"/>
              </a:ext>
            </a:extLst>
          </p:cNvPr>
          <p:cNvSpPr/>
          <p:nvPr/>
        </p:nvSpPr>
        <p:spPr>
          <a:xfrm>
            <a:off x="5077796" y="1830836"/>
            <a:ext cx="2522713" cy="75465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t>Always consider general medical causes + postural hypotension</a:t>
            </a:r>
          </a:p>
        </p:txBody>
      </p:sp>
    </p:spTree>
    <p:extLst>
      <p:ext uri="{BB962C8B-B14F-4D97-AF65-F5344CB8AC3E}">
        <p14:creationId xmlns:p14="http://schemas.microsoft.com/office/powerpoint/2010/main" val="5973128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C66C9-AD5B-D3A3-EF38-56388DA2CA5A}"/>
              </a:ext>
            </a:extLst>
          </p:cNvPr>
          <p:cNvSpPr>
            <a:spLocks noGrp="1"/>
          </p:cNvSpPr>
          <p:nvPr>
            <p:ph type="title"/>
          </p:nvPr>
        </p:nvSpPr>
        <p:spPr/>
        <p:txBody>
          <a:bodyPr>
            <a:normAutofit fontScale="90000"/>
          </a:bodyPr>
          <a:lstStyle/>
          <a:p>
            <a:r>
              <a:rPr lang="en-US" dirty="0"/>
              <a:t>Big 3 + 1 = Vestibular Migraine</a:t>
            </a:r>
          </a:p>
        </p:txBody>
      </p:sp>
      <p:sp>
        <p:nvSpPr>
          <p:cNvPr id="3" name="Text Placeholder 2">
            <a:extLst>
              <a:ext uri="{FF2B5EF4-FFF2-40B4-BE49-F238E27FC236}">
                <a16:creationId xmlns:a16="http://schemas.microsoft.com/office/drawing/2014/main" id="{24A68835-ADF9-4780-75E0-6DF4352FB5DD}"/>
              </a:ext>
            </a:extLst>
          </p:cNvPr>
          <p:cNvSpPr>
            <a:spLocks noGrp="1"/>
          </p:cNvSpPr>
          <p:nvPr>
            <p:ph type="body" idx="1"/>
          </p:nvPr>
        </p:nvSpPr>
        <p:spPr/>
        <p:txBody>
          <a:bodyPr/>
          <a:lstStyle/>
          <a:p>
            <a:pPr marL="114300" indent="0">
              <a:buNone/>
            </a:pPr>
            <a:r>
              <a:rPr lang="en-US" dirty="0"/>
              <a:t>Common</a:t>
            </a:r>
          </a:p>
          <a:p>
            <a:pPr marL="114300" indent="0">
              <a:buNone/>
            </a:pPr>
            <a:endParaRPr lang="en-US" dirty="0"/>
          </a:p>
          <a:p>
            <a:pPr marL="114300" indent="0">
              <a:buNone/>
            </a:pPr>
            <a:r>
              <a:rPr lang="en-US" dirty="0"/>
              <a:t>Recurrent (&gt;=5), transient episodes of vertigo lasting minutes-days</a:t>
            </a:r>
          </a:p>
          <a:p>
            <a:pPr marL="114300" indent="0">
              <a:buNone/>
            </a:pPr>
            <a:endParaRPr lang="en-US" dirty="0"/>
          </a:p>
          <a:p>
            <a:pPr marL="114300" indent="0">
              <a:buNone/>
            </a:pPr>
            <a:r>
              <a:rPr lang="en-US" dirty="0"/>
              <a:t>Episodes often have migraine features (</a:t>
            </a:r>
            <a:r>
              <a:rPr lang="en-US" dirty="0" err="1"/>
              <a:t>eg</a:t>
            </a:r>
            <a:r>
              <a:rPr lang="en-US" dirty="0"/>
              <a:t> progressive onset over 30 minutes-hours, photophobia, phonophobia, activity avoidance, visual symptoms)</a:t>
            </a:r>
          </a:p>
          <a:p>
            <a:pPr marL="114300" indent="0">
              <a:buNone/>
            </a:pPr>
            <a:endParaRPr lang="en-US" dirty="0"/>
          </a:p>
          <a:p>
            <a:pPr marL="114300" indent="0">
              <a:buNone/>
            </a:pPr>
            <a:r>
              <a:rPr lang="en-US" dirty="0"/>
              <a:t>Episodes often associated with headache</a:t>
            </a:r>
          </a:p>
          <a:p>
            <a:pPr marL="114300" indent="0">
              <a:buNone/>
            </a:pPr>
            <a:endParaRPr lang="en-US" dirty="0"/>
          </a:p>
          <a:p>
            <a:pPr marL="114300" indent="0">
              <a:buNone/>
            </a:pPr>
            <a:r>
              <a:rPr lang="en-US" dirty="0"/>
              <a:t>In a patient with history of migraine-type headaches</a:t>
            </a:r>
          </a:p>
        </p:txBody>
      </p:sp>
    </p:spTree>
    <p:extLst>
      <p:ext uri="{BB962C8B-B14F-4D97-AF65-F5344CB8AC3E}">
        <p14:creationId xmlns:p14="http://schemas.microsoft.com/office/powerpoint/2010/main" val="32726212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F22B0-AF50-22F3-7F86-33CA3067ABDF}"/>
              </a:ext>
            </a:extLst>
          </p:cNvPr>
          <p:cNvSpPr>
            <a:spLocks noGrp="1"/>
          </p:cNvSpPr>
          <p:nvPr>
            <p:ph type="title"/>
          </p:nvPr>
        </p:nvSpPr>
        <p:spPr/>
        <p:txBody>
          <a:bodyPr>
            <a:normAutofit fontScale="90000"/>
          </a:bodyPr>
          <a:lstStyle/>
          <a:p>
            <a:r>
              <a:rPr lang="en-US" dirty="0"/>
              <a:t>Helpful Educational Resources</a:t>
            </a:r>
          </a:p>
        </p:txBody>
      </p:sp>
      <p:sp>
        <p:nvSpPr>
          <p:cNvPr id="3" name="Text Placeholder 2">
            <a:extLst>
              <a:ext uri="{FF2B5EF4-FFF2-40B4-BE49-F238E27FC236}">
                <a16:creationId xmlns:a16="http://schemas.microsoft.com/office/drawing/2014/main" id="{34D4BC1E-D117-B8B9-53E3-8AAEEB539C4D}"/>
              </a:ext>
            </a:extLst>
          </p:cNvPr>
          <p:cNvSpPr>
            <a:spLocks noGrp="1"/>
          </p:cNvSpPr>
          <p:nvPr>
            <p:ph type="body" idx="1"/>
          </p:nvPr>
        </p:nvSpPr>
        <p:spPr/>
        <p:txBody>
          <a:bodyPr/>
          <a:lstStyle/>
          <a:p>
            <a:r>
              <a:rPr lang="en-US" b="1" dirty="0"/>
              <a:t>Peter Johns’ </a:t>
            </a:r>
            <a:r>
              <a:rPr lang="en-US" b="1" dirty="0" err="1"/>
              <a:t>Youtube</a:t>
            </a:r>
            <a:r>
              <a:rPr lang="en-US" b="1" dirty="0"/>
              <a:t> Channel</a:t>
            </a:r>
          </a:p>
          <a:p>
            <a:r>
              <a:rPr lang="en-US" b="1" dirty="0"/>
              <a:t>Spin Class </a:t>
            </a:r>
            <a:r>
              <a:rPr lang="en-US" dirty="0"/>
              <a:t>– online CME course by Peter Johns + Scott </a:t>
            </a:r>
            <a:r>
              <a:rPr lang="en-US" dirty="0" err="1"/>
              <a:t>Weingart</a:t>
            </a:r>
            <a:endParaRPr lang="en-US" dirty="0"/>
          </a:p>
          <a:p>
            <a:r>
              <a:rPr lang="en-US" b="1" dirty="0" err="1"/>
              <a:t>VertiGuide</a:t>
            </a:r>
            <a:r>
              <a:rPr lang="en-US" dirty="0"/>
              <a:t> – smartphone </a:t>
            </a:r>
            <a:r>
              <a:rPr lang="en-US"/>
              <a:t>app hosted </a:t>
            </a:r>
            <a:r>
              <a:rPr lang="en-US" dirty="0"/>
              <a:t>by Johns Hopkins based on GRACE-3 guidelines</a:t>
            </a:r>
          </a:p>
          <a:p>
            <a:endParaRPr lang="en-US" dirty="0"/>
          </a:p>
        </p:txBody>
      </p:sp>
    </p:spTree>
    <p:extLst>
      <p:ext uri="{BB962C8B-B14F-4D97-AF65-F5344CB8AC3E}">
        <p14:creationId xmlns:p14="http://schemas.microsoft.com/office/powerpoint/2010/main" val="261439983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4B273-5717-F692-40DA-69FA808C8442}"/>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EC9391D6-CB84-11AC-82CA-3D7FFB9BA7EF}"/>
              </a:ext>
            </a:extLst>
          </p:cNvPr>
          <p:cNvSpPr>
            <a:spLocks noGrp="1"/>
          </p:cNvSpPr>
          <p:nvPr>
            <p:ph idx="1"/>
          </p:nvPr>
        </p:nvSpPr>
        <p:spPr/>
        <p:txBody>
          <a:bodyPr>
            <a:normAutofit fontScale="85000" lnSpcReduction="20000"/>
          </a:bodyPr>
          <a:lstStyle/>
          <a:p>
            <a:pPr marL="0" indent="0">
              <a:buNone/>
            </a:pPr>
            <a:r>
              <a:rPr lang="en-CA" sz="1200" b="0" i="0" dirty="0" err="1">
                <a:solidFill>
                  <a:srgbClr val="222222"/>
                </a:solidFill>
                <a:effectLst/>
                <a:latin typeface="Arial" panose="020B0604020202020204" pitchFamily="34" charset="0"/>
                <a:cs typeface="Arial" panose="020B0604020202020204" pitchFamily="34" charset="0"/>
              </a:rPr>
              <a:t>Anburajan</a:t>
            </a:r>
            <a:r>
              <a:rPr lang="en-CA" sz="1200" b="0" i="0" dirty="0">
                <a:solidFill>
                  <a:srgbClr val="222222"/>
                </a:solidFill>
                <a:effectLst/>
                <a:latin typeface="Arial" panose="020B0604020202020204" pitchFamily="34" charset="0"/>
                <a:cs typeface="Arial" panose="020B0604020202020204" pitchFamily="34" charset="0"/>
              </a:rPr>
              <a:t>, G., </a:t>
            </a:r>
            <a:r>
              <a:rPr lang="en-CA" sz="1200" b="0" i="0" dirty="0" err="1">
                <a:solidFill>
                  <a:srgbClr val="222222"/>
                </a:solidFill>
                <a:effectLst/>
                <a:latin typeface="Arial" panose="020B0604020202020204" pitchFamily="34" charset="0"/>
                <a:cs typeface="Arial" panose="020B0604020202020204" pitchFamily="34" charset="0"/>
              </a:rPr>
              <a:t>Kattah</a:t>
            </a:r>
            <a:r>
              <a:rPr lang="en-CA" sz="1200" b="0" i="0" dirty="0">
                <a:solidFill>
                  <a:srgbClr val="222222"/>
                </a:solidFill>
                <a:effectLst/>
                <a:latin typeface="Arial" panose="020B0604020202020204" pitchFamily="34" charset="0"/>
                <a:cs typeface="Arial" panose="020B0604020202020204" pitchFamily="34" charset="0"/>
              </a:rPr>
              <a:t>, J., Wang, Z. et al. HINTS+ to diagnose AICA stroke: systematic review of the diagnostic impact of acute unilateral hearing loss in the acute vestibular syndrome. J Neurol 273, 131 (2026). </a:t>
            </a:r>
            <a:r>
              <a:rPr lang="en-CA" sz="1200" b="0" i="0" dirty="0">
                <a:solidFill>
                  <a:srgbClr val="222222"/>
                </a:solidFill>
                <a:effectLst/>
                <a:latin typeface="Arial" panose="020B0604020202020204" pitchFamily="34" charset="0"/>
                <a:cs typeface="Arial" panose="020B0604020202020204" pitchFamily="34" charset="0"/>
                <a:hlinkClick r:id="rId2"/>
              </a:rPr>
              <a:t>https://doi-org.libaccess.lib.mcmaster.ca/10.1007/s00415-026-13641-3</a:t>
            </a:r>
            <a:endParaRPr lang="en-CA" sz="1200" b="0" i="0" dirty="0">
              <a:solidFill>
                <a:srgbClr val="222222"/>
              </a:solidFill>
              <a:effectLst/>
              <a:latin typeface="Arial" panose="020B0604020202020204" pitchFamily="34" charset="0"/>
              <a:cs typeface="Arial" panose="020B0604020202020204" pitchFamily="34" charset="0"/>
            </a:endParaRPr>
          </a:p>
          <a:p>
            <a:pPr marL="0" indent="0">
              <a:buNone/>
            </a:pPr>
            <a:r>
              <a:rPr lang="en-CA" sz="1200" b="0" i="0" dirty="0" err="1">
                <a:solidFill>
                  <a:srgbClr val="222222"/>
                </a:solidFill>
                <a:effectLst/>
                <a:latin typeface="Arial" panose="020B0604020202020204" pitchFamily="34" charset="0"/>
                <a:cs typeface="Arial" panose="020B0604020202020204" pitchFamily="34" charset="0"/>
              </a:rPr>
              <a:t>Giommetti</a:t>
            </a:r>
            <a:r>
              <a:rPr lang="en-CA" sz="1200" b="0" i="0" dirty="0">
                <a:solidFill>
                  <a:srgbClr val="222222"/>
                </a:solidFill>
                <a:effectLst/>
                <a:latin typeface="Arial" panose="020B0604020202020204" pitchFamily="34" charset="0"/>
                <a:cs typeface="Arial" panose="020B0604020202020204" pitchFamily="34" charset="0"/>
              </a:rPr>
              <a:t> G, </a:t>
            </a:r>
            <a:r>
              <a:rPr lang="en-CA" sz="1200" b="0" i="0" dirty="0" err="1">
                <a:solidFill>
                  <a:srgbClr val="222222"/>
                </a:solidFill>
                <a:effectLst/>
                <a:latin typeface="Arial" panose="020B0604020202020204" pitchFamily="34" charset="0"/>
                <a:cs typeface="Arial" panose="020B0604020202020204" pitchFamily="34" charset="0"/>
              </a:rPr>
              <a:t>Lapenna</a:t>
            </a:r>
            <a:r>
              <a:rPr lang="en-CA" sz="1200" b="0" i="0" dirty="0">
                <a:solidFill>
                  <a:srgbClr val="222222"/>
                </a:solidFill>
                <a:effectLst/>
                <a:latin typeface="Arial" panose="020B0604020202020204" pitchFamily="34" charset="0"/>
                <a:cs typeface="Arial" panose="020B0604020202020204" pitchFamily="34" charset="0"/>
              </a:rPr>
              <a:t> R, </a:t>
            </a:r>
            <a:r>
              <a:rPr lang="en-CA" sz="1200" b="0" i="0" dirty="0" err="1">
                <a:solidFill>
                  <a:srgbClr val="222222"/>
                </a:solidFill>
                <a:effectLst/>
                <a:latin typeface="Arial" panose="020B0604020202020204" pitchFamily="34" charset="0"/>
                <a:cs typeface="Arial" panose="020B0604020202020204" pitchFamily="34" charset="0"/>
              </a:rPr>
              <a:t>Panichi</a:t>
            </a:r>
            <a:r>
              <a:rPr lang="en-CA" sz="1200" b="0" i="0" dirty="0">
                <a:solidFill>
                  <a:srgbClr val="222222"/>
                </a:solidFill>
                <a:effectLst/>
                <a:latin typeface="Arial" panose="020B0604020202020204" pitchFamily="34" charset="0"/>
                <a:cs typeface="Arial" panose="020B0604020202020204" pitchFamily="34" charset="0"/>
              </a:rPr>
              <a:t> R, </a:t>
            </a:r>
            <a:r>
              <a:rPr lang="en-CA" sz="1200" b="0" i="0" dirty="0" err="1">
                <a:solidFill>
                  <a:srgbClr val="222222"/>
                </a:solidFill>
                <a:effectLst/>
                <a:latin typeface="Arial" panose="020B0604020202020204" pitchFamily="34" charset="0"/>
                <a:cs typeface="Arial" panose="020B0604020202020204" pitchFamily="34" charset="0"/>
              </a:rPr>
              <a:t>Mobaraki</a:t>
            </a:r>
            <a:r>
              <a:rPr lang="en-CA" sz="1200" b="0" i="0" dirty="0">
                <a:solidFill>
                  <a:srgbClr val="222222"/>
                </a:solidFill>
                <a:effectLst/>
                <a:latin typeface="Arial" panose="020B0604020202020204" pitchFamily="34" charset="0"/>
                <a:cs typeface="Arial" panose="020B0604020202020204" pitchFamily="34" charset="0"/>
              </a:rPr>
              <a:t> PD, </a:t>
            </a:r>
            <a:r>
              <a:rPr lang="en-CA" sz="1200" b="0" i="0" dirty="0" err="1">
                <a:solidFill>
                  <a:srgbClr val="222222"/>
                </a:solidFill>
                <a:effectLst/>
                <a:latin typeface="Arial" panose="020B0604020202020204" pitchFamily="34" charset="0"/>
                <a:cs typeface="Arial" panose="020B0604020202020204" pitchFamily="34" charset="0"/>
              </a:rPr>
              <a:t>Longari</a:t>
            </a:r>
            <a:r>
              <a:rPr lang="en-CA" sz="1200" b="0" i="0" dirty="0">
                <a:solidFill>
                  <a:srgbClr val="222222"/>
                </a:solidFill>
                <a:effectLst/>
                <a:latin typeface="Arial" panose="020B0604020202020204" pitchFamily="34" charset="0"/>
                <a:cs typeface="Arial" panose="020B0604020202020204" pitchFamily="34" charset="0"/>
              </a:rPr>
              <a:t> F, Ricci G, </a:t>
            </a:r>
            <a:r>
              <a:rPr lang="en-CA" sz="1200" b="0" i="0" dirty="0" err="1">
                <a:solidFill>
                  <a:srgbClr val="222222"/>
                </a:solidFill>
                <a:effectLst/>
                <a:latin typeface="Arial" panose="020B0604020202020204" pitchFamily="34" charset="0"/>
                <a:cs typeface="Arial" panose="020B0604020202020204" pitchFamily="34" charset="0"/>
              </a:rPr>
              <a:t>Faralli</a:t>
            </a:r>
            <a:r>
              <a:rPr lang="en-CA" sz="1200" b="0" i="0" dirty="0">
                <a:solidFill>
                  <a:srgbClr val="222222"/>
                </a:solidFill>
                <a:effectLst/>
                <a:latin typeface="Arial" panose="020B0604020202020204" pitchFamily="34" charset="0"/>
                <a:cs typeface="Arial" panose="020B0604020202020204" pitchFamily="34" charset="0"/>
              </a:rPr>
              <a:t> M. Residual dizziness after successful repositioning maneuver for idiopathic benign paroxysmal positional vertigo: a review. Audiology research. 2017 May 9;7(1):178.</a:t>
            </a:r>
          </a:p>
          <a:p>
            <a:pPr marL="0" indent="0">
              <a:buNone/>
            </a:pPr>
            <a:r>
              <a:rPr lang="en-CA" sz="1200" b="0" i="0" dirty="0">
                <a:solidFill>
                  <a:srgbClr val="222222"/>
                </a:solidFill>
                <a:effectLst/>
                <a:latin typeface="Arial" panose="020B0604020202020204" pitchFamily="34" charset="0"/>
                <a:cs typeface="Arial" panose="020B0604020202020204" pitchFamily="34" charset="0"/>
              </a:rPr>
              <a:t>Kerber KA, Newman-Toker DE. Misdiagnosing the dizzy patient: common pitfalls in clinical practice. Neurologic clinics. 2015 Aug;33(3):565.</a:t>
            </a:r>
            <a:endParaRPr lang="en-CA" sz="1200" dirty="0">
              <a:solidFill>
                <a:srgbClr val="222222"/>
              </a:solidFill>
              <a:latin typeface="Arial" panose="020B0604020202020204" pitchFamily="34" charset="0"/>
              <a:cs typeface="Arial" panose="020B0604020202020204" pitchFamily="34" charset="0"/>
            </a:endParaRPr>
          </a:p>
          <a:p>
            <a:pPr marL="0" indent="0">
              <a:buNone/>
            </a:pPr>
            <a:r>
              <a:rPr lang="en-CA" sz="1200" b="0" i="0" dirty="0">
                <a:solidFill>
                  <a:srgbClr val="222222"/>
                </a:solidFill>
                <a:effectLst/>
                <a:latin typeface="Arial" panose="020B0604020202020204" pitchFamily="34" charset="0"/>
                <a:cs typeface="Arial" panose="020B0604020202020204" pitchFamily="34" charset="0"/>
              </a:rPr>
              <a:t>Lindell E, </a:t>
            </a:r>
            <a:r>
              <a:rPr lang="en-CA" sz="1200" b="0" i="0" dirty="0" err="1">
                <a:solidFill>
                  <a:srgbClr val="222222"/>
                </a:solidFill>
                <a:effectLst/>
                <a:latin typeface="Arial" panose="020B0604020202020204" pitchFamily="34" charset="0"/>
                <a:cs typeface="Arial" panose="020B0604020202020204" pitchFamily="34" charset="0"/>
              </a:rPr>
              <a:t>Finizia</a:t>
            </a:r>
            <a:r>
              <a:rPr lang="en-CA" sz="1200" b="0" i="0" dirty="0">
                <a:solidFill>
                  <a:srgbClr val="222222"/>
                </a:solidFill>
                <a:effectLst/>
                <a:latin typeface="Arial" panose="020B0604020202020204" pitchFamily="34" charset="0"/>
                <a:cs typeface="Arial" panose="020B0604020202020204" pitchFamily="34" charset="0"/>
              </a:rPr>
              <a:t> C, Johansson M, Karlsson T, </a:t>
            </a:r>
            <a:r>
              <a:rPr lang="en-CA" sz="1200" b="0" i="0" dirty="0" err="1">
                <a:solidFill>
                  <a:srgbClr val="222222"/>
                </a:solidFill>
                <a:effectLst/>
                <a:latin typeface="Arial" panose="020B0604020202020204" pitchFamily="34" charset="0"/>
                <a:cs typeface="Arial" panose="020B0604020202020204" pitchFamily="34" charset="0"/>
              </a:rPr>
              <a:t>Nilson</a:t>
            </a:r>
            <a:r>
              <a:rPr lang="en-CA" sz="1200" b="0" i="0" dirty="0">
                <a:solidFill>
                  <a:srgbClr val="222222"/>
                </a:solidFill>
                <a:effectLst/>
                <a:latin typeface="Arial" panose="020B0604020202020204" pitchFamily="34" charset="0"/>
                <a:cs typeface="Arial" panose="020B0604020202020204" pitchFamily="34" charset="0"/>
              </a:rPr>
              <a:t> J, Magnusson M. Asking about dizziness when turning in bed predicts examination findings for benign paroxysmal positional vertigo. Journal of Vestibular Research. 2018 Nov 29;28(3-4):339-47.</a:t>
            </a:r>
            <a:endParaRPr lang="en-CA" sz="1200" dirty="0">
              <a:solidFill>
                <a:srgbClr val="222222"/>
              </a:solidFill>
              <a:latin typeface="Arial" panose="020B0604020202020204" pitchFamily="34" charset="0"/>
              <a:cs typeface="Arial" panose="020B0604020202020204" pitchFamily="34" charset="0"/>
            </a:endParaRPr>
          </a:p>
          <a:p>
            <a:pPr marL="0" indent="0">
              <a:buNone/>
            </a:pPr>
            <a:r>
              <a:rPr lang="en-CA" sz="1200" b="0" i="0" dirty="0">
                <a:solidFill>
                  <a:srgbClr val="222222"/>
                </a:solidFill>
                <a:effectLst/>
                <a:latin typeface="Arial" panose="020B0604020202020204" pitchFamily="34" charset="0"/>
                <a:cs typeface="Arial" panose="020B0604020202020204" pitchFamily="34" charset="0"/>
              </a:rPr>
              <a:t>Newman-Toker DE, Cannon LM, </a:t>
            </a:r>
            <a:r>
              <a:rPr lang="en-CA" sz="1200" b="0" i="0" dirty="0" err="1">
                <a:solidFill>
                  <a:srgbClr val="222222"/>
                </a:solidFill>
                <a:effectLst/>
                <a:latin typeface="Arial" panose="020B0604020202020204" pitchFamily="34" charset="0"/>
                <a:cs typeface="Arial" panose="020B0604020202020204" pitchFamily="34" charset="0"/>
              </a:rPr>
              <a:t>Stofferahn</a:t>
            </a:r>
            <a:r>
              <a:rPr lang="en-CA" sz="1200" b="0" i="0" dirty="0">
                <a:solidFill>
                  <a:srgbClr val="222222"/>
                </a:solidFill>
                <a:effectLst/>
                <a:latin typeface="Arial" panose="020B0604020202020204" pitchFamily="34" charset="0"/>
                <a:cs typeface="Arial" panose="020B0604020202020204" pitchFamily="34" charset="0"/>
              </a:rPr>
              <a:t> ME, Rothman RE, Hsieh YH, Zee DS. Imprecision in patient reports of dizziness symptom quality: a cross-sectional study conducted in an acute care setting. </a:t>
            </a:r>
            <a:r>
              <a:rPr lang="en-CA" sz="1200" b="0" i="0" dirty="0" err="1">
                <a:solidFill>
                  <a:srgbClr val="222222"/>
                </a:solidFill>
                <a:effectLst/>
                <a:latin typeface="Arial" panose="020B0604020202020204" pitchFamily="34" charset="0"/>
                <a:cs typeface="Arial" panose="020B0604020202020204" pitchFamily="34" charset="0"/>
              </a:rPr>
              <a:t>InMayo</a:t>
            </a:r>
            <a:r>
              <a:rPr lang="en-CA" sz="1200" b="0" i="0" dirty="0">
                <a:solidFill>
                  <a:srgbClr val="222222"/>
                </a:solidFill>
                <a:effectLst/>
                <a:latin typeface="Arial" panose="020B0604020202020204" pitchFamily="34" charset="0"/>
                <a:cs typeface="Arial" panose="020B0604020202020204" pitchFamily="34" charset="0"/>
              </a:rPr>
              <a:t> Clinic Proceedings 2007 Nov 1 (Vol. 82, No. 11, pp. 1329-1340). Elsevier.</a:t>
            </a:r>
            <a:endParaRPr lang="en-CA" sz="1200" dirty="0">
              <a:solidFill>
                <a:srgbClr val="222222"/>
              </a:solidFill>
              <a:latin typeface="Arial" panose="020B0604020202020204" pitchFamily="34" charset="0"/>
              <a:cs typeface="Arial" panose="020B0604020202020204" pitchFamily="34" charset="0"/>
            </a:endParaRPr>
          </a:p>
          <a:p>
            <a:pPr marL="0" indent="0">
              <a:buNone/>
            </a:pPr>
            <a:r>
              <a:rPr lang="en-CA" sz="1200" b="0" i="0" dirty="0">
                <a:solidFill>
                  <a:srgbClr val="222222"/>
                </a:solidFill>
                <a:effectLst/>
                <a:latin typeface="Arial" panose="020B0604020202020204" pitchFamily="34" charset="0"/>
                <a:cs typeface="Arial" panose="020B0604020202020204" pitchFamily="34" charset="0"/>
              </a:rPr>
              <a:t>Shah VP, Oliveira J. e Silva L, Farah W, </a:t>
            </a:r>
            <a:r>
              <a:rPr lang="en-CA" sz="1200" b="0" i="0" dirty="0" err="1">
                <a:solidFill>
                  <a:srgbClr val="222222"/>
                </a:solidFill>
                <a:effectLst/>
                <a:latin typeface="Arial" panose="020B0604020202020204" pitchFamily="34" charset="0"/>
                <a:cs typeface="Arial" panose="020B0604020202020204" pitchFamily="34" charset="0"/>
              </a:rPr>
              <a:t>Seisa</a:t>
            </a:r>
            <a:r>
              <a:rPr lang="en-CA" sz="1200" b="0" i="0" dirty="0">
                <a:solidFill>
                  <a:srgbClr val="222222"/>
                </a:solidFill>
                <a:effectLst/>
                <a:latin typeface="Arial" panose="020B0604020202020204" pitchFamily="34" charset="0"/>
                <a:cs typeface="Arial" panose="020B0604020202020204" pitchFamily="34" charset="0"/>
              </a:rPr>
              <a:t> MO, </a:t>
            </a:r>
            <a:r>
              <a:rPr lang="en-CA" sz="1200" b="0" i="0" dirty="0" err="1">
                <a:solidFill>
                  <a:srgbClr val="222222"/>
                </a:solidFill>
                <a:effectLst/>
                <a:latin typeface="Arial" panose="020B0604020202020204" pitchFamily="34" charset="0"/>
                <a:cs typeface="Arial" panose="020B0604020202020204" pitchFamily="34" charset="0"/>
              </a:rPr>
              <a:t>Balla</a:t>
            </a:r>
            <a:r>
              <a:rPr lang="en-CA" sz="1200" b="0" i="0" dirty="0">
                <a:solidFill>
                  <a:srgbClr val="222222"/>
                </a:solidFill>
                <a:effectLst/>
                <a:latin typeface="Arial" panose="020B0604020202020204" pitchFamily="34" charset="0"/>
                <a:cs typeface="Arial" panose="020B0604020202020204" pitchFamily="34" charset="0"/>
              </a:rPr>
              <a:t> AK, Christensen A, Farah M, Hasan B, </a:t>
            </a:r>
            <a:r>
              <a:rPr lang="en-CA" sz="1200" b="0" i="0" dirty="0" err="1">
                <a:solidFill>
                  <a:srgbClr val="222222"/>
                </a:solidFill>
                <a:effectLst/>
                <a:latin typeface="Arial" panose="020B0604020202020204" pitchFamily="34" charset="0"/>
                <a:cs typeface="Arial" panose="020B0604020202020204" pitchFamily="34" charset="0"/>
              </a:rPr>
              <a:t>Bellolio</a:t>
            </a:r>
            <a:r>
              <a:rPr lang="en-CA" sz="1200" b="0" i="0" dirty="0">
                <a:solidFill>
                  <a:srgbClr val="222222"/>
                </a:solidFill>
                <a:effectLst/>
                <a:latin typeface="Arial" panose="020B0604020202020204" pitchFamily="34" charset="0"/>
                <a:cs typeface="Arial" panose="020B0604020202020204" pitchFamily="34" charset="0"/>
              </a:rPr>
              <a:t> F, Murad MH. Diagnostic accuracy of the physical examination in emergency department patients with acute vertigo or dizziness: a systematic review and meta‐analysis for GRACE‐3. Academic Emergency Medicine. 2023 May;30(5):552-78.</a:t>
            </a:r>
            <a:endParaRPr lang="en-CA" sz="1200" dirty="0">
              <a:solidFill>
                <a:srgbClr val="222222"/>
              </a:solidFill>
              <a:latin typeface="Arial" panose="020B0604020202020204" pitchFamily="34" charset="0"/>
              <a:cs typeface="Arial" panose="020B0604020202020204" pitchFamily="34" charset="0"/>
            </a:endParaRPr>
          </a:p>
          <a:p>
            <a:pPr marL="0" indent="0">
              <a:buNone/>
            </a:pPr>
            <a:r>
              <a:rPr lang="en-CA" sz="1200" b="0" i="0" dirty="0">
                <a:solidFill>
                  <a:srgbClr val="222222"/>
                </a:solidFill>
                <a:effectLst/>
                <a:latin typeface="Arial" panose="020B0604020202020204" pitchFamily="34" charset="0"/>
                <a:cs typeface="Arial" panose="020B0604020202020204" pitchFamily="34" charset="0"/>
              </a:rPr>
              <a:t>Shah VP, Oliveira J. e Silva L, Farah W, </a:t>
            </a:r>
            <a:r>
              <a:rPr lang="en-CA" sz="1200" b="0" i="0" dirty="0" err="1">
                <a:solidFill>
                  <a:srgbClr val="222222"/>
                </a:solidFill>
                <a:effectLst/>
                <a:latin typeface="Arial" panose="020B0604020202020204" pitchFamily="34" charset="0"/>
                <a:cs typeface="Arial" panose="020B0604020202020204" pitchFamily="34" charset="0"/>
              </a:rPr>
              <a:t>Seisa</a:t>
            </a:r>
            <a:r>
              <a:rPr lang="en-CA" sz="1200" b="0" i="0" dirty="0">
                <a:solidFill>
                  <a:srgbClr val="222222"/>
                </a:solidFill>
                <a:effectLst/>
                <a:latin typeface="Arial" panose="020B0604020202020204" pitchFamily="34" charset="0"/>
                <a:cs typeface="Arial" panose="020B0604020202020204" pitchFamily="34" charset="0"/>
              </a:rPr>
              <a:t> M, Kara </a:t>
            </a:r>
            <a:r>
              <a:rPr lang="en-CA" sz="1200" b="0" i="0" dirty="0" err="1">
                <a:solidFill>
                  <a:srgbClr val="222222"/>
                </a:solidFill>
                <a:effectLst/>
                <a:latin typeface="Arial" panose="020B0604020202020204" pitchFamily="34" charset="0"/>
                <a:cs typeface="Arial" panose="020B0604020202020204" pitchFamily="34" charset="0"/>
              </a:rPr>
              <a:t>Balla</a:t>
            </a:r>
            <a:r>
              <a:rPr lang="en-CA" sz="1200" b="0" i="0" dirty="0">
                <a:solidFill>
                  <a:srgbClr val="222222"/>
                </a:solidFill>
                <a:effectLst/>
                <a:latin typeface="Arial" panose="020B0604020202020204" pitchFamily="34" charset="0"/>
                <a:cs typeface="Arial" panose="020B0604020202020204" pitchFamily="34" charset="0"/>
              </a:rPr>
              <a:t> A, Christensen A, Farah M, Hasan B, </a:t>
            </a:r>
            <a:r>
              <a:rPr lang="en-CA" sz="1200" b="0" i="0" dirty="0" err="1">
                <a:solidFill>
                  <a:srgbClr val="222222"/>
                </a:solidFill>
                <a:effectLst/>
                <a:latin typeface="Arial" panose="020B0604020202020204" pitchFamily="34" charset="0"/>
                <a:cs typeface="Arial" panose="020B0604020202020204" pitchFamily="34" charset="0"/>
              </a:rPr>
              <a:t>Bellolio</a:t>
            </a:r>
            <a:r>
              <a:rPr lang="en-CA" sz="1200" b="0" i="0" dirty="0">
                <a:solidFill>
                  <a:srgbClr val="222222"/>
                </a:solidFill>
                <a:effectLst/>
                <a:latin typeface="Arial" panose="020B0604020202020204" pitchFamily="34" charset="0"/>
                <a:cs typeface="Arial" panose="020B0604020202020204" pitchFamily="34" charset="0"/>
              </a:rPr>
              <a:t> F, Murad MH. Diagnostic accuracy of neuroimaging in emergency department patients with acute vertigo or dizziness: a systematic review and meta‐analysis for the guidelines for reasonable and appropriate care in the emergency department. Academic Emergency Medicine. 2023 May;30(5):517-30.</a:t>
            </a:r>
            <a:endParaRPr lang="en-CA" sz="1200" dirty="0">
              <a:solidFill>
                <a:srgbClr val="222222"/>
              </a:solidFill>
              <a:latin typeface="Arial" panose="020B0604020202020204" pitchFamily="34" charset="0"/>
              <a:cs typeface="Arial" panose="020B0604020202020204" pitchFamily="34" charset="0"/>
            </a:endParaRPr>
          </a:p>
          <a:p>
            <a:pPr marL="0" indent="0">
              <a:buNone/>
            </a:pPr>
            <a:r>
              <a:rPr lang="en-CA" sz="1200" b="0" i="0" dirty="0">
                <a:solidFill>
                  <a:srgbClr val="222222"/>
                </a:solidFill>
                <a:effectLst/>
                <a:latin typeface="Arial" panose="020B0604020202020204" pitchFamily="34" charset="0"/>
                <a:cs typeface="Arial" panose="020B0604020202020204" pitchFamily="34" charset="0"/>
              </a:rPr>
              <a:t>van </a:t>
            </a:r>
            <a:r>
              <a:rPr lang="en-CA" sz="1200" b="0" i="0" dirty="0" err="1">
                <a:solidFill>
                  <a:srgbClr val="222222"/>
                </a:solidFill>
                <a:effectLst/>
                <a:latin typeface="Arial" panose="020B0604020202020204" pitchFamily="34" charset="0"/>
                <a:cs typeface="Arial" panose="020B0604020202020204" pitchFamily="34" charset="0"/>
              </a:rPr>
              <a:t>Patot</a:t>
            </a:r>
            <a:r>
              <a:rPr lang="en-CA" sz="1200" b="0" i="0" dirty="0">
                <a:solidFill>
                  <a:srgbClr val="222222"/>
                </a:solidFill>
                <a:effectLst/>
                <a:latin typeface="Arial" panose="020B0604020202020204" pitchFamily="34" charset="0"/>
                <a:cs typeface="Arial" panose="020B0604020202020204" pitchFamily="34" charset="0"/>
              </a:rPr>
              <a:t> ET, Roy D, </a:t>
            </a:r>
            <a:r>
              <a:rPr lang="en-CA" sz="1200" b="0" i="0" dirty="0" err="1">
                <a:solidFill>
                  <a:srgbClr val="222222"/>
                </a:solidFill>
                <a:effectLst/>
                <a:latin typeface="Arial" panose="020B0604020202020204" pitchFamily="34" charset="0"/>
                <a:cs typeface="Arial" panose="020B0604020202020204" pitchFamily="34" charset="0"/>
              </a:rPr>
              <a:t>Baraku</a:t>
            </a:r>
            <a:r>
              <a:rPr lang="en-CA" sz="1200" b="0" i="0" dirty="0">
                <a:solidFill>
                  <a:srgbClr val="222222"/>
                </a:solidFill>
                <a:effectLst/>
                <a:latin typeface="Arial" panose="020B0604020202020204" pitchFamily="34" charset="0"/>
                <a:cs typeface="Arial" panose="020B0604020202020204" pitchFamily="34" charset="0"/>
              </a:rPr>
              <a:t> E, Patel K, McIsaac S, Singh R, </a:t>
            </a:r>
            <a:r>
              <a:rPr lang="en-CA" sz="1200" b="0" i="0" dirty="0" err="1">
                <a:solidFill>
                  <a:srgbClr val="222222"/>
                </a:solidFill>
                <a:effectLst/>
                <a:latin typeface="Arial" panose="020B0604020202020204" pitchFamily="34" charset="0"/>
                <a:cs typeface="Arial" panose="020B0604020202020204" pitchFamily="34" charset="0"/>
              </a:rPr>
              <a:t>Lelli</a:t>
            </a:r>
            <a:r>
              <a:rPr lang="en-CA" sz="1200" b="0" i="0" dirty="0">
                <a:solidFill>
                  <a:srgbClr val="222222"/>
                </a:solidFill>
                <a:effectLst/>
                <a:latin typeface="Arial" panose="020B0604020202020204" pitchFamily="34" charset="0"/>
                <a:cs typeface="Arial" panose="020B0604020202020204" pitchFamily="34" charset="0"/>
              </a:rPr>
              <a:t> D, </a:t>
            </a:r>
            <a:r>
              <a:rPr lang="en-CA" sz="1200" b="0" i="0" dirty="0" err="1">
                <a:solidFill>
                  <a:srgbClr val="222222"/>
                </a:solidFill>
                <a:effectLst/>
                <a:latin typeface="Arial" panose="020B0604020202020204" pitchFamily="34" charset="0"/>
                <a:cs typeface="Arial" panose="020B0604020202020204" pitchFamily="34" charset="0"/>
              </a:rPr>
              <a:t>Tse</a:t>
            </a:r>
            <a:r>
              <a:rPr lang="en-CA" sz="1200" b="0" i="0" dirty="0">
                <a:solidFill>
                  <a:srgbClr val="222222"/>
                </a:solidFill>
                <a:effectLst/>
                <a:latin typeface="Arial" panose="020B0604020202020204" pitchFamily="34" charset="0"/>
                <a:cs typeface="Arial" panose="020B0604020202020204" pitchFamily="34" charset="0"/>
              </a:rPr>
              <a:t> D, Johns P, Yadav K, Savage DW, Perry JJ, </a:t>
            </a:r>
            <a:r>
              <a:rPr lang="en-CA" sz="1200" b="0" i="0" dirty="0" err="1">
                <a:solidFill>
                  <a:srgbClr val="222222"/>
                </a:solidFill>
                <a:effectLst/>
                <a:latin typeface="Arial" panose="020B0604020202020204" pitchFamily="34" charset="0"/>
                <a:cs typeface="Arial" panose="020B0604020202020204" pitchFamily="34" charset="0"/>
              </a:rPr>
              <a:t>Ohle</a:t>
            </a:r>
            <a:r>
              <a:rPr lang="en-CA" sz="1200" b="0" i="0" dirty="0">
                <a:solidFill>
                  <a:srgbClr val="222222"/>
                </a:solidFill>
                <a:effectLst/>
                <a:latin typeface="Arial" panose="020B0604020202020204" pitchFamily="34" charset="0"/>
                <a:cs typeface="Arial" panose="020B0604020202020204" pitchFamily="34" charset="0"/>
              </a:rPr>
              <a:t> R. Validation of the Sudbury Vertigo Risk Score to risk stratify for a serious cause of vertigo. </a:t>
            </a:r>
            <a:r>
              <a:rPr lang="en-CA" sz="1200" b="0" i="0" dirty="0" err="1">
                <a:solidFill>
                  <a:srgbClr val="222222"/>
                </a:solidFill>
                <a:effectLst/>
                <a:latin typeface="Arial" panose="020B0604020202020204" pitchFamily="34" charset="0"/>
                <a:cs typeface="Arial" panose="020B0604020202020204" pitchFamily="34" charset="0"/>
              </a:rPr>
              <a:t>Acad</a:t>
            </a:r>
            <a:r>
              <a:rPr lang="en-CA" sz="1200" b="0" i="0" dirty="0">
                <a:solidFill>
                  <a:srgbClr val="222222"/>
                </a:solidFill>
                <a:effectLst/>
                <a:latin typeface="Arial" panose="020B0604020202020204" pitchFamily="34" charset="0"/>
                <a:cs typeface="Arial" panose="020B0604020202020204" pitchFamily="34" charset="0"/>
              </a:rPr>
              <a:t> </a:t>
            </a:r>
            <a:r>
              <a:rPr lang="en-CA" sz="1200" b="0" i="0" dirty="0" err="1">
                <a:solidFill>
                  <a:srgbClr val="222222"/>
                </a:solidFill>
                <a:effectLst/>
                <a:latin typeface="Arial" panose="020B0604020202020204" pitchFamily="34" charset="0"/>
                <a:cs typeface="Arial" panose="020B0604020202020204" pitchFamily="34" charset="0"/>
              </a:rPr>
              <a:t>Emerg</a:t>
            </a:r>
            <a:r>
              <a:rPr lang="en-CA" sz="1200" b="0" i="0" dirty="0">
                <a:solidFill>
                  <a:srgbClr val="222222"/>
                </a:solidFill>
                <a:effectLst/>
                <a:latin typeface="Arial" panose="020B0604020202020204" pitchFamily="34" charset="0"/>
                <a:cs typeface="Arial" panose="020B0604020202020204" pitchFamily="34" charset="0"/>
              </a:rPr>
              <a:t> Med. 2025 Aug;32(8):863-873. </a:t>
            </a:r>
            <a:r>
              <a:rPr lang="en-CA" sz="1200" b="0" i="0" dirty="0" err="1">
                <a:solidFill>
                  <a:srgbClr val="222222"/>
                </a:solidFill>
                <a:effectLst/>
                <a:latin typeface="Arial" panose="020B0604020202020204" pitchFamily="34" charset="0"/>
                <a:cs typeface="Arial" panose="020B0604020202020204" pitchFamily="34" charset="0"/>
              </a:rPr>
              <a:t>doi</a:t>
            </a:r>
            <a:r>
              <a:rPr lang="en-CA" sz="1200" b="0" i="0" dirty="0">
                <a:solidFill>
                  <a:srgbClr val="222222"/>
                </a:solidFill>
                <a:effectLst/>
                <a:latin typeface="Arial" panose="020B0604020202020204" pitchFamily="34" charset="0"/>
                <a:cs typeface="Arial" panose="020B0604020202020204" pitchFamily="34" charset="0"/>
              </a:rPr>
              <a:t>: 10.1111/acem.70017. </a:t>
            </a:r>
            <a:r>
              <a:rPr lang="en-CA" sz="1200" b="0" i="0" dirty="0" err="1">
                <a:solidFill>
                  <a:srgbClr val="222222"/>
                </a:solidFill>
                <a:effectLst/>
                <a:latin typeface="Arial" panose="020B0604020202020204" pitchFamily="34" charset="0"/>
                <a:cs typeface="Arial" panose="020B0604020202020204" pitchFamily="34" charset="0"/>
              </a:rPr>
              <a:t>Epub</a:t>
            </a:r>
            <a:r>
              <a:rPr lang="en-CA" sz="1200" b="0" i="0" dirty="0">
                <a:solidFill>
                  <a:srgbClr val="222222"/>
                </a:solidFill>
                <a:effectLst/>
                <a:latin typeface="Arial" panose="020B0604020202020204" pitchFamily="34" charset="0"/>
                <a:cs typeface="Arial" panose="020B0604020202020204" pitchFamily="34" charset="0"/>
              </a:rPr>
              <a:t> 2025 Mar 11. PMID: 40070159; PMCID: PMC12352473.</a:t>
            </a:r>
          </a:p>
          <a:p>
            <a:pPr marL="0" indent="0">
              <a:buNone/>
            </a:pPr>
            <a:endParaRPr lang="en-CA" sz="1200" dirty="0">
              <a:solidFill>
                <a:srgbClr val="222222"/>
              </a:solidFill>
              <a:latin typeface="Arial" panose="020B0604020202020204" pitchFamily="34" charset="0"/>
            </a:endParaRPr>
          </a:p>
          <a:p>
            <a:pPr marL="0" indent="0">
              <a:buNone/>
            </a:pPr>
            <a:endParaRPr lang="en-US" dirty="0"/>
          </a:p>
        </p:txBody>
      </p:sp>
    </p:spTree>
    <p:extLst>
      <p:ext uri="{BB962C8B-B14F-4D97-AF65-F5344CB8AC3E}">
        <p14:creationId xmlns:p14="http://schemas.microsoft.com/office/powerpoint/2010/main" val="12794342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lue and orange lines&#10;&#10;Description automatically generated">
            <a:extLst>
              <a:ext uri="{FF2B5EF4-FFF2-40B4-BE49-F238E27FC236}">
                <a16:creationId xmlns:a16="http://schemas.microsoft.com/office/drawing/2014/main" id="{44BD0755-1F96-A8DD-4A55-4457FEA599E2}"/>
              </a:ext>
            </a:extLst>
          </p:cNvPr>
          <p:cNvPicPr>
            <a:picLocks noChangeAspect="1"/>
          </p:cNvPicPr>
          <p:nvPr/>
        </p:nvPicPr>
        <p:blipFill>
          <a:blip r:embed="rId2"/>
          <a:stretch>
            <a:fillRect/>
          </a:stretch>
        </p:blipFill>
        <p:spPr>
          <a:xfrm>
            <a:off x="3783676" y="0"/>
            <a:ext cx="1262324" cy="5143500"/>
          </a:xfrm>
          <a:prstGeom prst="rect">
            <a:avLst/>
          </a:prstGeom>
        </p:spPr>
      </p:pic>
    </p:spTree>
    <p:extLst>
      <p:ext uri="{BB962C8B-B14F-4D97-AF65-F5344CB8AC3E}">
        <p14:creationId xmlns:p14="http://schemas.microsoft.com/office/powerpoint/2010/main" val="338306243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0FBF8-DDB7-AEBC-6AC9-5A605BB6F2E4}"/>
              </a:ext>
            </a:extLst>
          </p:cNvPr>
          <p:cNvSpPr>
            <a:spLocks noGrp="1"/>
          </p:cNvSpPr>
          <p:nvPr>
            <p:ph type="title"/>
          </p:nvPr>
        </p:nvSpPr>
        <p:spPr/>
        <p:txBody>
          <a:bodyPr/>
          <a:lstStyle/>
          <a:p>
            <a:r>
              <a:rPr lang="en-US" dirty="0"/>
              <a:t>A few other considerations</a:t>
            </a:r>
          </a:p>
        </p:txBody>
      </p:sp>
      <p:sp>
        <p:nvSpPr>
          <p:cNvPr id="3" name="Text Placeholder 2">
            <a:extLst>
              <a:ext uri="{FF2B5EF4-FFF2-40B4-BE49-F238E27FC236}">
                <a16:creationId xmlns:a16="http://schemas.microsoft.com/office/drawing/2014/main" id="{57C9F217-495C-DDF7-BE2A-ECDD8EBE03D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2227969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1DD8F-AE86-2701-1937-AE00E51463B9}"/>
              </a:ext>
            </a:extLst>
          </p:cNvPr>
          <p:cNvSpPr>
            <a:spLocks noGrp="1"/>
          </p:cNvSpPr>
          <p:nvPr>
            <p:ph type="title"/>
          </p:nvPr>
        </p:nvSpPr>
        <p:spPr/>
        <p:txBody>
          <a:bodyPr>
            <a:normAutofit fontScale="90000"/>
          </a:bodyPr>
          <a:lstStyle/>
          <a:p>
            <a:r>
              <a:rPr lang="en-US" dirty="0"/>
              <a:t>BPPV on History but Positional Testing Negative?</a:t>
            </a:r>
          </a:p>
        </p:txBody>
      </p:sp>
      <p:sp>
        <p:nvSpPr>
          <p:cNvPr id="3" name="Text Placeholder 2">
            <a:extLst>
              <a:ext uri="{FF2B5EF4-FFF2-40B4-BE49-F238E27FC236}">
                <a16:creationId xmlns:a16="http://schemas.microsoft.com/office/drawing/2014/main" id="{94EC94DD-D900-1409-14F6-BD099CE400C1}"/>
              </a:ext>
            </a:extLst>
          </p:cNvPr>
          <p:cNvSpPr>
            <a:spLocks noGrp="1"/>
          </p:cNvSpPr>
          <p:nvPr>
            <p:ph type="body" idx="1"/>
          </p:nvPr>
        </p:nvSpPr>
        <p:spPr/>
        <p:txBody>
          <a:bodyPr>
            <a:normAutofit fontScale="85000" lnSpcReduction="10000"/>
          </a:bodyPr>
          <a:lstStyle/>
          <a:p>
            <a:pPr marL="114300" indent="0">
              <a:buNone/>
            </a:pPr>
            <a:r>
              <a:rPr lang="en-US" dirty="0" err="1"/>
              <a:t>Eg</a:t>
            </a:r>
            <a:r>
              <a:rPr lang="en-US" dirty="0"/>
              <a:t>, You are seeing a 60F patient who reported sudden onset intense vertigo lasting  1 minute after turning over in bed. It settled when she lay still but then she had 4x similar episodes every time she repositioned or tried to get up out of bed, so she called EMS. She vomited once. Last episode was 3h ago now, in ED she feels milder residual dizziness and nausea but nothing like the episodes at home.</a:t>
            </a:r>
          </a:p>
          <a:p>
            <a:pPr marL="114300" indent="0">
              <a:buNone/>
            </a:pPr>
            <a:endParaRPr lang="en-US" dirty="0"/>
          </a:p>
          <a:p>
            <a:pPr marL="114300" indent="0">
              <a:buNone/>
            </a:pPr>
            <a:r>
              <a:rPr lang="en-US" dirty="0"/>
              <a:t>Screens -</a:t>
            </a:r>
            <a:r>
              <a:rPr lang="en-US" dirty="0" err="1"/>
              <a:t>ve</a:t>
            </a:r>
            <a:r>
              <a:rPr lang="en-US" dirty="0"/>
              <a:t> for central features. Dix Hallpike is -</a:t>
            </a:r>
            <a:r>
              <a:rPr lang="en-US" dirty="0" err="1"/>
              <a:t>ve</a:t>
            </a:r>
            <a:r>
              <a:rPr lang="en-US" dirty="0"/>
              <a:t>. Supine roll test is -</a:t>
            </a:r>
            <a:r>
              <a:rPr lang="en-US" dirty="0" err="1"/>
              <a:t>ve</a:t>
            </a:r>
            <a:r>
              <a:rPr lang="en-US" dirty="0"/>
              <a:t>.</a:t>
            </a:r>
          </a:p>
          <a:p>
            <a:pPr marL="114300" indent="0">
              <a:buNone/>
            </a:pPr>
            <a:endParaRPr lang="en-US" dirty="0"/>
          </a:p>
          <a:p>
            <a:pPr marL="114300" indent="0">
              <a:buNone/>
            </a:pPr>
            <a:r>
              <a:rPr lang="en-US" dirty="0">
                <a:sym typeface="Wingdings" pitchFamily="2" charset="2"/>
              </a:rPr>
              <a:t></a:t>
            </a:r>
            <a:r>
              <a:rPr lang="en-US" dirty="0"/>
              <a:t>BPPV is a self-limiting condition that eventually resolves without treatment.</a:t>
            </a:r>
          </a:p>
          <a:p>
            <a:pPr marL="114300" indent="0">
              <a:buNone/>
            </a:pPr>
            <a:endParaRPr lang="en-US" dirty="0"/>
          </a:p>
          <a:p>
            <a:pPr marL="114300" indent="0">
              <a:buNone/>
            </a:pPr>
            <a:r>
              <a:rPr lang="en-US" dirty="0"/>
              <a:t>No red flags for central dizziness, and history consistent with BPPV – you can discharge with a diagnosis of resolved BPPV and good </a:t>
            </a:r>
            <a:r>
              <a:rPr lang="en-US" dirty="0" err="1"/>
              <a:t>followup</a:t>
            </a:r>
            <a:r>
              <a:rPr lang="en-US" dirty="0"/>
              <a:t> instructions</a:t>
            </a:r>
          </a:p>
          <a:p>
            <a:pPr marL="114300" indent="0">
              <a:buNone/>
            </a:pPr>
            <a:endParaRPr lang="en-US" dirty="0"/>
          </a:p>
          <a:p>
            <a:pPr marL="114300" indent="0">
              <a:buNone/>
            </a:pPr>
            <a:r>
              <a:rPr lang="en-US" dirty="0"/>
              <a:t>Ask patient “go ahead and do something you think will make you dizzy” prior to dc</a:t>
            </a:r>
          </a:p>
        </p:txBody>
      </p:sp>
    </p:spTree>
    <p:extLst>
      <p:ext uri="{BB962C8B-B14F-4D97-AF65-F5344CB8AC3E}">
        <p14:creationId xmlns:p14="http://schemas.microsoft.com/office/powerpoint/2010/main" val="2448434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C25C4-AAAB-8486-15C0-1AC94D2731E9}"/>
              </a:ext>
            </a:extLst>
          </p:cNvPr>
          <p:cNvSpPr>
            <a:spLocks noGrp="1"/>
          </p:cNvSpPr>
          <p:nvPr>
            <p:ph type="title"/>
          </p:nvPr>
        </p:nvSpPr>
        <p:spPr/>
        <p:txBody>
          <a:bodyPr>
            <a:normAutofit fontScale="90000"/>
          </a:bodyPr>
          <a:lstStyle/>
          <a:p>
            <a:r>
              <a:rPr lang="en-US" dirty="0"/>
              <a:t>What About Transient Dizziness? Could it be TIA?</a:t>
            </a:r>
          </a:p>
        </p:txBody>
      </p:sp>
      <p:sp>
        <p:nvSpPr>
          <p:cNvPr id="3" name="Text Placeholder 2">
            <a:extLst>
              <a:ext uri="{FF2B5EF4-FFF2-40B4-BE49-F238E27FC236}">
                <a16:creationId xmlns:a16="http://schemas.microsoft.com/office/drawing/2014/main" id="{E6FF83D8-8CDF-BE5E-D575-397506F6BB49}"/>
              </a:ext>
            </a:extLst>
          </p:cNvPr>
          <p:cNvSpPr>
            <a:spLocks noGrp="1"/>
          </p:cNvSpPr>
          <p:nvPr>
            <p:ph type="body" idx="1"/>
          </p:nvPr>
        </p:nvSpPr>
        <p:spPr/>
        <p:txBody>
          <a:bodyPr>
            <a:normAutofit fontScale="92500"/>
          </a:bodyPr>
          <a:lstStyle/>
          <a:p>
            <a:pPr marL="114300" indent="0">
              <a:buNone/>
            </a:pPr>
            <a:r>
              <a:rPr lang="en-US" dirty="0"/>
              <a:t>Dizzy TIA mimics = common, dizzy TIA = uncommon</a:t>
            </a:r>
          </a:p>
          <a:p>
            <a:pPr marL="114300" indent="0">
              <a:buNone/>
            </a:pPr>
            <a:endParaRPr lang="en-US" dirty="0"/>
          </a:p>
          <a:p>
            <a:pPr marL="114300" indent="0">
              <a:buNone/>
            </a:pPr>
            <a:r>
              <a:rPr lang="en-US" dirty="0"/>
              <a:t>Always consider TIA mimics, </a:t>
            </a:r>
            <a:r>
              <a:rPr lang="en-US" dirty="0" err="1"/>
              <a:t>eg</a:t>
            </a:r>
            <a:r>
              <a:rPr lang="en-US" dirty="0"/>
              <a:t> postural hypotension, BPPV, vestibular migraine, Meniere’s, post concussion syndrome, cardiac syncope…</a:t>
            </a:r>
          </a:p>
          <a:p>
            <a:pPr marL="114300" indent="0">
              <a:buNone/>
            </a:pPr>
            <a:endParaRPr lang="en-US" dirty="0"/>
          </a:p>
          <a:p>
            <a:pPr marL="114300" indent="0">
              <a:buNone/>
            </a:pPr>
            <a:r>
              <a:rPr lang="en-US" dirty="0"/>
              <a:t>Transient dizziness with other central features –&gt; workup and manage as TIA</a:t>
            </a:r>
          </a:p>
          <a:p>
            <a:pPr marL="114300" indent="0">
              <a:buNone/>
            </a:pPr>
            <a:endParaRPr lang="en-US" dirty="0"/>
          </a:p>
          <a:p>
            <a:pPr marL="114300" indent="0">
              <a:buNone/>
            </a:pPr>
            <a:r>
              <a:rPr lang="en-US" dirty="0"/>
              <a:t>Not consistent with TIA mimic, AND patient has stroke risk factors –&gt; workup and manage as possible TIA</a:t>
            </a:r>
          </a:p>
          <a:p>
            <a:pPr marL="114300" indent="0">
              <a:buNone/>
            </a:pPr>
            <a:endParaRPr lang="en-US" dirty="0"/>
          </a:p>
          <a:p>
            <a:pPr marL="114300" indent="0">
              <a:buNone/>
            </a:pPr>
            <a:r>
              <a:rPr lang="en-US" dirty="0"/>
              <a:t>If not an obvious TIA mimic but low risk for stroke, consider local practice patterns</a:t>
            </a:r>
          </a:p>
        </p:txBody>
      </p:sp>
    </p:spTree>
    <p:extLst>
      <p:ext uri="{BB962C8B-B14F-4D97-AF65-F5344CB8AC3E}">
        <p14:creationId xmlns:p14="http://schemas.microsoft.com/office/powerpoint/2010/main" val="13040701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66A37-32B1-02DE-2421-C08154996E8B}"/>
              </a:ext>
            </a:extLst>
          </p:cNvPr>
          <p:cNvSpPr>
            <a:spLocks noGrp="1"/>
          </p:cNvSpPr>
          <p:nvPr>
            <p:ph type="title"/>
          </p:nvPr>
        </p:nvSpPr>
        <p:spPr/>
        <p:txBody>
          <a:bodyPr>
            <a:normAutofit fontScale="90000"/>
          </a:bodyPr>
          <a:lstStyle/>
          <a:p>
            <a:r>
              <a:rPr lang="en-US" dirty="0"/>
              <a:t>What about Labyrinthitis?</a:t>
            </a:r>
          </a:p>
        </p:txBody>
      </p:sp>
      <p:sp>
        <p:nvSpPr>
          <p:cNvPr id="3" name="Text Placeholder 2">
            <a:extLst>
              <a:ext uri="{FF2B5EF4-FFF2-40B4-BE49-F238E27FC236}">
                <a16:creationId xmlns:a16="http://schemas.microsoft.com/office/drawing/2014/main" id="{937D2720-67E1-578E-E8FC-1374DC542E93}"/>
              </a:ext>
            </a:extLst>
          </p:cNvPr>
          <p:cNvSpPr>
            <a:spLocks noGrp="1"/>
          </p:cNvSpPr>
          <p:nvPr>
            <p:ph type="body" idx="1"/>
          </p:nvPr>
        </p:nvSpPr>
        <p:spPr/>
        <p:txBody>
          <a:bodyPr>
            <a:normAutofit lnSpcReduction="10000"/>
          </a:bodyPr>
          <a:lstStyle/>
          <a:p>
            <a:r>
              <a:rPr lang="en-US" dirty="0"/>
              <a:t>Some debate around the nomenclature</a:t>
            </a:r>
          </a:p>
          <a:p>
            <a:r>
              <a:rPr lang="en-US" dirty="0"/>
              <a:t>Generally accepted that VN causes pure vertigo while labyrinthitis causes vertigo PLUS additional inner ear symptoms (</a:t>
            </a:r>
            <a:r>
              <a:rPr lang="en-US" dirty="0" err="1"/>
              <a:t>ie</a:t>
            </a:r>
            <a:r>
              <a:rPr lang="en-US" dirty="0"/>
              <a:t> vertigo + tinnitus/hearing loss)</a:t>
            </a:r>
          </a:p>
          <a:p>
            <a:r>
              <a:rPr lang="en-US" dirty="0"/>
              <a:t>SSNHL may present as labyrinthitis (hearing loss, vertigo, tinnitus)</a:t>
            </a:r>
          </a:p>
          <a:p>
            <a:r>
              <a:rPr lang="en-US" dirty="0"/>
              <a:t>SSNHL often idiopathic, but could be caused by AICA stroke (so new hearing loss is a central finding in HINTS+)</a:t>
            </a:r>
          </a:p>
          <a:p>
            <a:r>
              <a:rPr lang="en-US" dirty="0"/>
              <a:t>If concern for SSNHL = contact ENT </a:t>
            </a:r>
            <a:r>
              <a:rPr lang="en-US" b="1" dirty="0"/>
              <a:t>emergently </a:t>
            </a:r>
            <a:r>
              <a:rPr lang="en-US" dirty="0"/>
              <a:t>and </a:t>
            </a:r>
            <a:r>
              <a:rPr lang="en-US" b="1" dirty="0"/>
              <a:t>start</a:t>
            </a:r>
            <a:r>
              <a:rPr lang="en-US" dirty="0"/>
              <a:t> </a:t>
            </a:r>
            <a:r>
              <a:rPr lang="en-US" b="1" dirty="0"/>
              <a:t>prednisone</a:t>
            </a:r>
            <a:r>
              <a:rPr lang="en-US" dirty="0"/>
              <a:t> 60mg PO daily</a:t>
            </a:r>
          </a:p>
          <a:p>
            <a:pPr lvl="1"/>
            <a:r>
              <a:rPr lang="en-US" dirty="0"/>
              <a:t>Pt will likely require MR to </a:t>
            </a:r>
            <a:r>
              <a:rPr lang="en-US" dirty="0" err="1"/>
              <a:t>ro</a:t>
            </a:r>
            <a:r>
              <a:rPr lang="en-US" dirty="0"/>
              <a:t> AICA stroke or other lesion – depending on overall presentation, will need to decide if admission for MR/stroke pathway vs outpatient ENT/audiology pathway</a:t>
            </a:r>
          </a:p>
          <a:p>
            <a:r>
              <a:rPr lang="en-US" dirty="0"/>
              <a:t>Hum test is helpful to differentiate conductive vs sensorineural</a:t>
            </a:r>
          </a:p>
        </p:txBody>
      </p:sp>
    </p:spTree>
    <p:extLst>
      <p:ext uri="{BB962C8B-B14F-4D97-AF65-F5344CB8AC3E}">
        <p14:creationId xmlns:p14="http://schemas.microsoft.com/office/powerpoint/2010/main" val="5943049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98538-89AC-E0C4-9AA7-886E6FEE907C}"/>
              </a:ext>
            </a:extLst>
          </p:cNvPr>
          <p:cNvSpPr>
            <a:spLocks noGrp="1"/>
          </p:cNvSpPr>
          <p:nvPr>
            <p:ph type="title"/>
          </p:nvPr>
        </p:nvSpPr>
        <p:spPr/>
        <p:txBody>
          <a:bodyPr>
            <a:normAutofit fontScale="90000"/>
          </a:bodyPr>
          <a:lstStyle/>
          <a:p>
            <a:r>
              <a:rPr lang="en-US" dirty="0"/>
              <a:t>Sudbury Vertigo Score</a:t>
            </a:r>
          </a:p>
        </p:txBody>
      </p:sp>
      <p:sp>
        <p:nvSpPr>
          <p:cNvPr id="3" name="Text Placeholder 2">
            <a:extLst>
              <a:ext uri="{FF2B5EF4-FFF2-40B4-BE49-F238E27FC236}">
                <a16:creationId xmlns:a16="http://schemas.microsoft.com/office/drawing/2014/main" id="{A7BC7DE6-3603-96DD-A7DB-83499AE151FD}"/>
              </a:ext>
            </a:extLst>
          </p:cNvPr>
          <p:cNvSpPr>
            <a:spLocks noGrp="1"/>
          </p:cNvSpPr>
          <p:nvPr>
            <p:ph type="body" idx="1"/>
          </p:nvPr>
        </p:nvSpPr>
        <p:spPr>
          <a:xfrm>
            <a:off x="311700" y="1017025"/>
            <a:ext cx="3588788" cy="3416400"/>
          </a:xfrm>
        </p:spPr>
        <p:txBody>
          <a:bodyPr>
            <a:normAutofit fontScale="92500" lnSpcReduction="10000"/>
          </a:bodyPr>
          <a:lstStyle/>
          <a:p>
            <a:r>
              <a:rPr lang="en-US" dirty="0"/>
              <a:t>Prospective Cohort, 3 academic </a:t>
            </a:r>
            <a:r>
              <a:rPr lang="en-US" dirty="0" err="1"/>
              <a:t>centres</a:t>
            </a:r>
            <a:endParaRPr lang="en-US" dirty="0"/>
          </a:p>
          <a:p>
            <a:r>
              <a:rPr lang="en-US" dirty="0"/>
              <a:t>4559 ED patients w chief complaint of vertigo, dizziness, or imbalance</a:t>
            </a:r>
          </a:p>
          <a:p>
            <a:pPr lvl="1"/>
            <a:r>
              <a:rPr lang="en-US" dirty="0"/>
              <a:t>2.3% had serious diagnosis</a:t>
            </a:r>
          </a:p>
          <a:p>
            <a:r>
              <a:rPr lang="en-US" dirty="0"/>
              <a:t>Low Risk: score &lt;5 points - 0% risk of stroke</a:t>
            </a:r>
          </a:p>
          <a:p>
            <a:r>
              <a:rPr lang="en-US" dirty="0"/>
              <a:t>Mod risk: score 5-8 – 0.9% risk of stroke</a:t>
            </a:r>
          </a:p>
          <a:p>
            <a:r>
              <a:rPr lang="en-US" dirty="0"/>
              <a:t>High Risk score &gt;8 – 16% risk of stroke</a:t>
            </a:r>
          </a:p>
          <a:p>
            <a:endParaRPr lang="en-US" dirty="0"/>
          </a:p>
          <a:p>
            <a:pPr lvl="1"/>
            <a:endParaRPr lang="en-US" dirty="0"/>
          </a:p>
          <a:p>
            <a:pPr lvl="1"/>
            <a:endParaRPr lang="en-US" dirty="0"/>
          </a:p>
          <a:p>
            <a:pPr lvl="1"/>
            <a:endParaRPr lang="en-US" dirty="0"/>
          </a:p>
        </p:txBody>
      </p:sp>
      <p:pic>
        <p:nvPicPr>
          <p:cNvPr id="5" name="Picture 4" descr="A screenshot of a test&#10;&#10;Description automatically generated">
            <a:extLst>
              <a:ext uri="{FF2B5EF4-FFF2-40B4-BE49-F238E27FC236}">
                <a16:creationId xmlns:a16="http://schemas.microsoft.com/office/drawing/2014/main" id="{46D63D17-F04C-7DC1-D27B-D395170C3B86}"/>
              </a:ext>
            </a:extLst>
          </p:cNvPr>
          <p:cNvPicPr>
            <a:picLocks noChangeAspect="1"/>
          </p:cNvPicPr>
          <p:nvPr/>
        </p:nvPicPr>
        <p:blipFill>
          <a:blip r:embed="rId3"/>
          <a:stretch>
            <a:fillRect/>
          </a:stretch>
        </p:blipFill>
        <p:spPr>
          <a:xfrm>
            <a:off x="4209520" y="1081192"/>
            <a:ext cx="4934480" cy="2981115"/>
          </a:xfrm>
          <a:prstGeom prst="rect">
            <a:avLst/>
          </a:prstGeom>
        </p:spPr>
      </p:pic>
      <p:sp>
        <p:nvSpPr>
          <p:cNvPr id="4" name="TextBox 3">
            <a:extLst>
              <a:ext uri="{FF2B5EF4-FFF2-40B4-BE49-F238E27FC236}">
                <a16:creationId xmlns:a16="http://schemas.microsoft.com/office/drawing/2014/main" id="{AFD0223E-AE34-E574-E9E0-644F138B7875}"/>
              </a:ext>
            </a:extLst>
          </p:cNvPr>
          <p:cNvSpPr txBox="1"/>
          <p:nvPr/>
        </p:nvSpPr>
        <p:spPr>
          <a:xfrm>
            <a:off x="151879" y="4220170"/>
            <a:ext cx="8840241" cy="923330"/>
          </a:xfrm>
          <a:prstGeom prst="rect">
            <a:avLst/>
          </a:prstGeom>
          <a:noFill/>
        </p:spPr>
        <p:txBody>
          <a:bodyPr wrap="none" rtlCol="0">
            <a:spAutoFit/>
          </a:bodyPr>
          <a:lstStyle/>
          <a:p>
            <a:r>
              <a:rPr lang="en-US" dirty="0"/>
              <a:t>Problems: BPPV </a:t>
            </a:r>
            <a:r>
              <a:rPr lang="en-US" dirty="0" err="1"/>
              <a:t>diagnosis+neuro</a:t>
            </a:r>
            <a:r>
              <a:rPr lang="en-US" dirty="0"/>
              <a:t> deficits doesn’t make sense!</a:t>
            </a:r>
          </a:p>
          <a:p>
            <a:r>
              <a:rPr lang="en-US" dirty="0"/>
              <a:t>Could miss YOUNG patients with strokes if clinician thinks it’s BPPV or subtle neuro find</a:t>
            </a:r>
          </a:p>
          <a:p>
            <a:r>
              <a:rPr lang="en-US" dirty="0"/>
              <a:t>Could mislead for older patients with obvious BPPV who just need </a:t>
            </a:r>
            <a:r>
              <a:rPr lang="en-US" dirty="0" err="1"/>
              <a:t>epley</a:t>
            </a:r>
            <a:r>
              <a:rPr lang="en-US" dirty="0"/>
              <a:t>/</a:t>
            </a:r>
            <a:r>
              <a:rPr lang="en-US" dirty="0" err="1"/>
              <a:t>gufoni</a:t>
            </a:r>
            <a:endParaRPr lang="en-US" dirty="0"/>
          </a:p>
        </p:txBody>
      </p:sp>
    </p:spTree>
    <p:extLst>
      <p:ext uri="{BB962C8B-B14F-4D97-AF65-F5344CB8AC3E}">
        <p14:creationId xmlns:p14="http://schemas.microsoft.com/office/powerpoint/2010/main" val="2666255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E9ED6-EC83-8E56-89ED-F522EF2BDAE0}"/>
              </a:ext>
            </a:extLst>
          </p:cNvPr>
          <p:cNvSpPr>
            <a:spLocks noGrp="1"/>
          </p:cNvSpPr>
          <p:nvPr>
            <p:ph type="title"/>
          </p:nvPr>
        </p:nvSpPr>
        <p:spPr/>
        <p:txBody>
          <a:bodyPr/>
          <a:lstStyle/>
          <a:p>
            <a:r>
              <a:rPr lang="en-US" dirty="0"/>
              <a:t>Appendix/Extras</a:t>
            </a:r>
          </a:p>
        </p:txBody>
      </p:sp>
      <p:sp>
        <p:nvSpPr>
          <p:cNvPr id="3" name="Text Placeholder 2">
            <a:extLst>
              <a:ext uri="{FF2B5EF4-FFF2-40B4-BE49-F238E27FC236}">
                <a16:creationId xmlns:a16="http://schemas.microsoft.com/office/drawing/2014/main" id="{F334B5F2-8E72-D9AB-F697-D78A958A698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36866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6C7739-2CDF-D448-0E8A-89417A840BAB}"/>
              </a:ext>
            </a:extLst>
          </p:cNvPr>
          <p:cNvSpPr>
            <a:spLocks noGrp="1"/>
          </p:cNvSpPr>
          <p:nvPr>
            <p:ph type="title"/>
          </p:nvPr>
        </p:nvSpPr>
        <p:spPr/>
        <p:txBody>
          <a:bodyPr>
            <a:normAutofit fontScale="90000"/>
          </a:bodyPr>
          <a:lstStyle/>
          <a:p>
            <a:r>
              <a:rPr lang="en-US" dirty="0"/>
              <a:t>Dix Hallpike video</a:t>
            </a:r>
          </a:p>
        </p:txBody>
      </p:sp>
      <p:sp>
        <p:nvSpPr>
          <p:cNvPr id="3" name="Text Placeholder 2">
            <a:extLst>
              <a:ext uri="{FF2B5EF4-FFF2-40B4-BE49-F238E27FC236}">
                <a16:creationId xmlns:a16="http://schemas.microsoft.com/office/drawing/2014/main" id="{95D56679-9354-1F41-D02D-813BB3D5AD82}"/>
              </a:ext>
            </a:extLst>
          </p:cNvPr>
          <p:cNvSpPr>
            <a:spLocks noGrp="1"/>
          </p:cNvSpPr>
          <p:nvPr>
            <p:ph type="body" idx="1"/>
          </p:nvPr>
        </p:nvSpPr>
        <p:spPr/>
        <p:txBody>
          <a:bodyPr/>
          <a:lstStyle/>
          <a:p>
            <a:endParaRPr lang="en-US" dirty="0"/>
          </a:p>
          <a:p>
            <a:endParaRPr lang="en-US" dirty="0"/>
          </a:p>
          <a:p>
            <a:pPr marL="114300" indent="0">
              <a:buNone/>
            </a:pPr>
            <a:r>
              <a:rPr lang="en-US" dirty="0">
                <a:hlinkClick r:id="rId2"/>
              </a:rPr>
              <a:t>https://www.youtube.com/watch?v=7ePecb9azS4</a:t>
            </a:r>
            <a:endParaRPr lang="en-US" dirty="0"/>
          </a:p>
          <a:p>
            <a:pPr marL="114300" indent="0">
              <a:buNone/>
            </a:pPr>
            <a:endParaRPr lang="en-US" dirty="0"/>
          </a:p>
        </p:txBody>
      </p:sp>
    </p:spTree>
    <p:extLst>
      <p:ext uri="{BB962C8B-B14F-4D97-AF65-F5344CB8AC3E}">
        <p14:creationId xmlns:p14="http://schemas.microsoft.com/office/powerpoint/2010/main" val="42480958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0501B0-F67A-5F07-FE77-FBFCF75667B6}"/>
              </a:ext>
            </a:extLst>
          </p:cNvPr>
          <p:cNvSpPr>
            <a:spLocks noGrp="1"/>
          </p:cNvSpPr>
          <p:nvPr>
            <p:ph type="title"/>
          </p:nvPr>
        </p:nvSpPr>
        <p:spPr/>
        <p:txBody>
          <a:bodyPr>
            <a:normAutofit fontScale="90000"/>
          </a:bodyPr>
          <a:lstStyle/>
          <a:p>
            <a:r>
              <a:rPr lang="en-US" dirty="0"/>
              <a:t>Epley Maneuver Video</a:t>
            </a:r>
          </a:p>
        </p:txBody>
      </p:sp>
      <p:sp>
        <p:nvSpPr>
          <p:cNvPr id="3" name="Text Placeholder 2">
            <a:extLst>
              <a:ext uri="{FF2B5EF4-FFF2-40B4-BE49-F238E27FC236}">
                <a16:creationId xmlns:a16="http://schemas.microsoft.com/office/drawing/2014/main" id="{1F0D56D0-F9C0-4EE9-01CC-F17C4AEC17A6}"/>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r>
              <a:rPr lang="en-US" dirty="0">
                <a:hlinkClick r:id="rId2"/>
              </a:rPr>
              <a:t>https://youtu.be/kvVnEsGVLUY?si=XcO8sliRAL1yRuG4&amp;t=120</a:t>
            </a:r>
            <a:endParaRPr lang="en-US" dirty="0"/>
          </a:p>
          <a:p>
            <a:pPr marL="114300" indent="0">
              <a:buNone/>
            </a:pPr>
            <a:endParaRPr lang="en-US" dirty="0"/>
          </a:p>
        </p:txBody>
      </p:sp>
    </p:spTree>
    <p:extLst>
      <p:ext uri="{BB962C8B-B14F-4D97-AF65-F5344CB8AC3E}">
        <p14:creationId xmlns:p14="http://schemas.microsoft.com/office/powerpoint/2010/main" val="41305209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B481F-DB47-4B60-F67E-BD488DB62120}"/>
              </a:ext>
            </a:extLst>
          </p:cNvPr>
          <p:cNvSpPr>
            <a:spLocks noGrp="1"/>
          </p:cNvSpPr>
          <p:nvPr>
            <p:ph type="title"/>
          </p:nvPr>
        </p:nvSpPr>
        <p:spPr/>
        <p:txBody>
          <a:bodyPr>
            <a:normAutofit fontScale="90000"/>
          </a:bodyPr>
          <a:lstStyle/>
          <a:p>
            <a:r>
              <a:rPr lang="en-US" dirty="0"/>
              <a:t>Supine Roll Video</a:t>
            </a:r>
          </a:p>
        </p:txBody>
      </p:sp>
      <p:sp>
        <p:nvSpPr>
          <p:cNvPr id="3" name="Text Placeholder 2">
            <a:extLst>
              <a:ext uri="{FF2B5EF4-FFF2-40B4-BE49-F238E27FC236}">
                <a16:creationId xmlns:a16="http://schemas.microsoft.com/office/drawing/2014/main" id="{5E2C06DA-6C78-9F71-78A8-3E547876884A}"/>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r>
              <a:rPr lang="en-US" dirty="0">
                <a:hlinkClick r:id="rId2"/>
              </a:rPr>
              <a:t>https://youtu.be/VRjRTnIw9YE?si=geK5KKaGFfZgemue&amp;t=231</a:t>
            </a:r>
            <a:endParaRPr lang="en-US" dirty="0"/>
          </a:p>
          <a:p>
            <a:pPr marL="114300" indent="0">
              <a:buNone/>
            </a:pPr>
            <a:endParaRPr lang="en-US" dirty="0"/>
          </a:p>
        </p:txBody>
      </p:sp>
    </p:spTree>
    <p:extLst>
      <p:ext uri="{BB962C8B-B14F-4D97-AF65-F5344CB8AC3E}">
        <p14:creationId xmlns:p14="http://schemas.microsoft.com/office/powerpoint/2010/main" val="22928147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75F8E-D15E-99CA-CC30-EFF334C63F7F}"/>
              </a:ext>
            </a:extLst>
          </p:cNvPr>
          <p:cNvSpPr>
            <a:spLocks noGrp="1"/>
          </p:cNvSpPr>
          <p:nvPr>
            <p:ph type="title"/>
          </p:nvPr>
        </p:nvSpPr>
        <p:spPr/>
        <p:txBody>
          <a:bodyPr>
            <a:normAutofit fontScale="90000"/>
          </a:bodyPr>
          <a:lstStyle/>
          <a:p>
            <a:r>
              <a:rPr lang="en-US" dirty="0"/>
              <a:t>HINTS exam video</a:t>
            </a:r>
          </a:p>
        </p:txBody>
      </p:sp>
      <p:sp>
        <p:nvSpPr>
          <p:cNvPr id="3" name="Text Placeholder 2">
            <a:extLst>
              <a:ext uri="{FF2B5EF4-FFF2-40B4-BE49-F238E27FC236}">
                <a16:creationId xmlns:a16="http://schemas.microsoft.com/office/drawing/2014/main" id="{CBA2BC29-F25B-9C92-C8DA-C4EB38B27F59}"/>
              </a:ext>
            </a:extLst>
          </p:cNvPr>
          <p:cNvSpPr>
            <a:spLocks noGrp="1"/>
          </p:cNvSpPr>
          <p:nvPr>
            <p:ph type="body" idx="1"/>
          </p:nvPr>
        </p:nvSpPr>
        <p:spPr/>
        <p:txBody>
          <a:bodyPr/>
          <a:lstStyle/>
          <a:p>
            <a:pPr marL="114300" indent="0">
              <a:buNone/>
            </a:pPr>
            <a:endParaRPr lang="en-US" dirty="0"/>
          </a:p>
          <a:p>
            <a:pPr marL="114300" indent="0">
              <a:buNone/>
            </a:pPr>
            <a:endParaRPr lang="en-US" dirty="0"/>
          </a:p>
          <a:p>
            <a:pPr marL="114300" indent="0">
              <a:buNone/>
            </a:pPr>
            <a:r>
              <a:rPr lang="en-US" dirty="0">
                <a:hlinkClick r:id="rId2"/>
              </a:rPr>
              <a:t>https://youtu.be/-VXwD2nskhQ?si=-h16dXI5CJIftcqW&amp;t=161</a:t>
            </a:r>
            <a:endParaRPr lang="en-US" dirty="0"/>
          </a:p>
          <a:p>
            <a:pPr marL="114300" indent="0">
              <a:buNone/>
            </a:pPr>
            <a:endParaRPr lang="en-US" dirty="0"/>
          </a:p>
          <a:p>
            <a:pPr marL="114300" indent="0">
              <a:buNone/>
            </a:pPr>
            <a:r>
              <a:rPr lang="en-US" dirty="0">
                <a:hlinkClick r:id="rId3"/>
              </a:rPr>
              <a:t>https://youtu.be/lkjWjFSVFGM?si=Ol8MmE5VhTtQOojt&amp;t=340</a:t>
            </a:r>
            <a:endParaRPr lang="en-US" dirty="0"/>
          </a:p>
          <a:p>
            <a:pPr marL="114300" indent="0">
              <a:buNone/>
            </a:pPr>
            <a:endParaRPr lang="en-US" dirty="0"/>
          </a:p>
        </p:txBody>
      </p:sp>
    </p:spTree>
    <p:extLst>
      <p:ext uri="{BB962C8B-B14F-4D97-AF65-F5344CB8AC3E}">
        <p14:creationId xmlns:p14="http://schemas.microsoft.com/office/powerpoint/2010/main" val="1161985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Definitions</a:t>
            </a:r>
            <a:endParaRPr/>
          </a:p>
        </p:txBody>
      </p:sp>
      <p:sp>
        <p:nvSpPr>
          <p:cNvPr id="67" name="Google Shape;67;p15"/>
          <p:cNvSpPr txBox="1">
            <a:spLocks noGrp="1"/>
          </p:cNvSpPr>
          <p:nvPr>
            <p:ph type="body" idx="1"/>
          </p:nvPr>
        </p:nvSpPr>
        <p:spPr>
          <a:xfrm>
            <a:off x="311700" y="1152475"/>
            <a:ext cx="43413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b="1" dirty="0"/>
              <a:t>Vertigo</a:t>
            </a:r>
            <a:r>
              <a:rPr lang="en" dirty="0"/>
              <a:t> - illusory sensation of movement even when still</a:t>
            </a:r>
            <a:endParaRPr dirty="0"/>
          </a:p>
          <a:p>
            <a:pPr marL="0" lvl="0" indent="0" algn="l" rtl="0">
              <a:spcBef>
                <a:spcPts val="1200"/>
              </a:spcBef>
              <a:spcAft>
                <a:spcPts val="1200"/>
              </a:spcAft>
              <a:buNone/>
            </a:pPr>
            <a:r>
              <a:rPr lang="en" b="1" dirty="0"/>
              <a:t>Dizziness</a:t>
            </a:r>
            <a:r>
              <a:rPr lang="en" dirty="0"/>
              <a:t> - non-specific term for being off balance, woozy, </a:t>
            </a:r>
            <a:r>
              <a:rPr lang="en" dirty="0" err="1"/>
              <a:t>etc</a:t>
            </a:r>
            <a:endParaRPr lang="en" dirty="0"/>
          </a:p>
          <a:p>
            <a:pPr marL="0" lvl="0" indent="0" algn="l" rtl="0">
              <a:spcBef>
                <a:spcPts val="1200"/>
              </a:spcBef>
              <a:spcAft>
                <a:spcPts val="1200"/>
              </a:spcAft>
              <a:buNone/>
            </a:pPr>
            <a:r>
              <a:rPr lang="en-CA" b="1" dirty="0"/>
              <a:t>Nystagmus</a:t>
            </a:r>
            <a:r>
              <a:rPr lang="en-CA" dirty="0"/>
              <a:t> – repetitive, involuntary eye movements</a:t>
            </a:r>
            <a:endParaRPr b="1" dirty="0"/>
          </a:p>
        </p:txBody>
      </p:sp>
      <p:pic>
        <p:nvPicPr>
          <p:cNvPr id="68" name="Google Shape;68;p15"/>
          <p:cNvPicPr preferRelativeResize="0"/>
          <p:nvPr/>
        </p:nvPicPr>
        <p:blipFill>
          <a:blip r:embed="rId3">
            <a:alphaModFix/>
          </a:blip>
          <a:stretch>
            <a:fillRect/>
          </a:stretch>
        </p:blipFill>
        <p:spPr>
          <a:xfrm>
            <a:off x="5421575" y="1402763"/>
            <a:ext cx="3117300" cy="2337975"/>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1A98C-FEAB-A653-FA07-5D32EED1A09A}"/>
              </a:ext>
            </a:extLst>
          </p:cNvPr>
          <p:cNvSpPr>
            <a:spLocks noGrp="1"/>
          </p:cNvSpPr>
          <p:nvPr>
            <p:ph type="title"/>
          </p:nvPr>
        </p:nvSpPr>
        <p:spPr/>
        <p:txBody>
          <a:bodyPr>
            <a:normAutofit fontScale="90000"/>
          </a:bodyPr>
          <a:lstStyle/>
          <a:p>
            <a:r>
              <a:rPr lang="en-US" dirty="0"/>
              <a:t>End Gaze Nystagmus (normal variant)</a:t>
            </a:r>
          </a:p>
        </p:txBody>
      </p:sp>
      <p:sp>
        <p:nvSpPr>
          <p:cNvPr id="3" name="TextBox 2">
            <a:extLst>
              <a:ext uri="{FF2B5EF4-FFF2-40B4-BE49-F238E27FC236}">
                <a16:creationId xmlns:a16="http://schemas.microsoft.com/office/drawing/2014/main" id="{1332AE6A-CF0E-BEF6-8CBC-40B05E06E436}"/>
              </a:ext>
            </a:extLst>
          </p:cNvPr>
          <p:cNvSpPr txBox="1"/>
          <p:nvPr/>
        </p:nvSpPr>
        <p:spPr>
          <a:xfrm>
            <a:off x="953729" y="2248584"/>
            <a:ext cx="5171287" cy="646331"/>
          </a:xfrm>
          <a:prstGeom prst="rect">
            <a:avLst/>
          </a:prstGeom>
          <a:noFill/>
        </p:spPr>
        <p:txBody>
          <a:bodyPr wrap="none" rtlCol="0">
            <a:spAutoFit/>
          </a:bodyPr>
          <a:lstStyle/>
          <a:p>
            <a:r>
              <a:rPr lang="en-US" dirty="0">
                <a:hlinkClick r:id="rId2"/>
              </a:rPr>
              <a:t>https://www.youtube.com/watch?v=2Ej3jwgvwMU</a:t>
            </a:r>
            <a:endParaRPr lang="en-US" dirty="0"/>
          </a:p>
          <a:p>
            <a:endParaRPr lang="en-US" dirty="0"/>
          </a:p>
        </p:txBody>
      </p:sp>
    </p:spTree>
    <p:extLst>
      <p:ext uri="{BB962C8B-B14F-4D97-AF65-F5344CB8AC3E}">
        <p14:creationId xmlns:p14="http://schemas.microsoft.com/office/powerpoint/2010/main" val="1962586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9">
          <a:extLst>
            <a:ext uri="{FF2B5EF4-FFF2-40B4-BE49-F238E27FC236}">
              <a16:creationId xmlns:a16="http://schemas.microsoft.com/office/drawing/2014/main" id="{0AF4A422-23BB-A517-91D7-8CE2649DA2C7}"/>
            </a:ext>
          </a:extLst>
        </p:cNvPr>
        <p:cNvGrpSpPr/>
        <p:nvPr/>
      </p:nvGrpSpPr>
      <p:grpSpPr>
        <a:xfrm>
          <a:off x="0" y="0"/>
          <a:ext cx="0" cy="0"/>
          <a:chOff x="0" y="0"/>
          <a:chExt cx="0" cy="0"/>
        </a:xfrm>
      </p:grpSpPr>
      <p:sp>
        <p:nvSpPr>
          <p:cNvPr id="80" name="Google Shape;80;p17">
            <a:extLst>
              <a:ext uri="{FF2B5EF4-FFF2-40B4-BE49-F238E27FC236}">
                <a16:creationId xmlns:a16="http://schemas.microsoft.com/office/drawing/2014/main" id="{41B5B4AE-76A1-DBBD-4321-2D9A49AC2A3C}"/>
              </a:ext>
            </a:extLst>
          </p:cNvPr>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t>Differential for Acute Dizziness</a:t>
            </a:r>
            <a:endParaRPr dirty="0"/>
          </a:p>
        </p:txBody>
      </p:sp>
      <p:sp>
        <p:nvSpPr>
          <p:cNvPr id="81" name="Google Shape;81;p17">
            <a:extLst>
              <a:ext uri="{FF2B5EF4-FFF2-40B4-BE49-F238E27FC236}">
                <a16:creationId xmlns:a16="http://schemas.microsoft.com/office/drawing/2014/main" id="{A58AA8D2-A949-F7EE-D835-4DE3C80E1328}"/>
              </a:ext>
            </a:extLst>
          </p:cNvPr>
          <p:cNvSpPr txBox="1">
            <a:spLocks noGrp="1"/>
          </p:cNvSpPr>
          <p:nvPr>
            <p:ph type="body" idx="1"/>
          </p:nvPr>
        </p:nvSpPr>
        <p:spPr>
          <a:prstGeom prst="rect">
            <a:avLst/>
          </a:prstGeom>
        </p:spPr>
        <p:txBody>
          <a:bodyPr spcFirstLastPara="1" wrap="square" lIns="91425" tIns="91425" rIns="91425" bIns="91425" anchor="t" anchorCtr="0">
            <a:normAutofit fontScale="92500" lnSpcReduction="20000"/>
          </a:bodyPr>
          <a:lstStyle/>
          <a:p>
            <a:pPr marL="457200" lvl="0" indent="-342900" algn="l" rtl="0">
              <a:spcBef>
                <a:spcPts val="0"/>
              </a:spcBef>
              <a:spcAft>
                <a:spcPts val="0"/>
              </a:spcAft>
              <a:buSzPts val="1800"/>
              <a:buAutoNum type="arabicParenR"/>
            </a:pPr>
            <a:r>
              <a:rPr lang="en" b="1" dirty="0"/>
              <a:t>Presyncope</a:t>
            </a:r>
            <a:endParaRPr lang="en-CA" b="1" dirty="0"/>
          </a:p>
          <a:p>
            <a:pPr marL="914400" lvl="1" indent="-317500" algn="l" rtl="0">
              <a:spcBef>
                <a:spcPts val="0"/>
              </a:spcBef>
              <a:spcAft>
                <a:spcPts val="0"/>
              </a:spcAft>
              <a:buSzPts val="1400"/>
              <a:buAutoNum type="alphaLcParenR"/>
            </a:pPr>
            <a:r>
              <a:rPr lang="en-CA" dirty="0"/>
              <a:t>Orthostatic, vasovagal, cardiac, </a:t>
            </a:r>
            <a:r>
              <a:rPr lang="en-CA" dirty="0" err="1"/>
              <a:t>etc</a:t>
            </a:r>
            <a:r>
              <a:rPr lang="en-CA" dirty="0"/>
              <a:t>…</a:t>
            </a:r>
            <a:endParaRPr lang="en-CA" b="1" dirty="0"/>
          </a:p>
          <a:p>
            <a:pPr marL="457200" lvl="0" indent="-342900" algn="l" rtl="0">
              <a:spcBef>
                <a:spcPts val="0"/>
              </a:spcBef>
              <a:spcAft>
                <a:spcPts val="0"/>
              </a:spcAft>
              <a:buSzPts val="1800"/>
              <a:buAutoNum type="arabicParenR"/>
            </a:pPr>
            <a:r>
              <a:rPr lang="en" b="1" dirty="0"/>
              <a:t>Central Causes of Dizziness</a:t>
            </a:r>
            <a:endParaRPr b="1" dirty="0"/>
          </a:p>
          <a:p>
            <a:pPr marL="914400" lvl="1" indent="-317500" algn="l" rtl="0">
              <a:spcBef>
                <a:spcPts val="0"/>
              </a:spcBef>
              <a:spcAft>
                <a:spcPts val="0"/>
              </a:spcAft>
              <a:buSzPts val="1400"/>
              <a:buAutoNum type="alphaLcParenR"/>
            </a:pPr>
            <a:r>
              <a:rPr lang="en" dirty="0"/>
              <a:t>Cerebrovascular accident (stroke/TIA/ICH)</a:t>
            </a:r>
            <a:endParaRPr dirty="0"/>
          </a:p>
          <a:p>
            <a:pPr marL="914400" lvl="1" indent="-317500" algn="l" rtl="0">
              <a:spcBef>
                <a:spcPts val="0"/>
              </a:spcBef>
              <a:spcAft>
                <a:spcPts val="0"/>
              </a:spcAft>
              <a:buSzPts val="1400"/>
              <a:buAutoNum type="alphaLcParenR"/>
            </a:pPr>
            <a:r>
              <a:rPr lang="en" dirty="0"/>
              <a:t>Multiple sclerosis</a:t>
            </a:r>
            <a:endParaRPr dirty="0"/>
          </a:p>
          <a:p>
            <a:pPr marL="914400" lvl="1" indent="-317500" algn="l" rtl="0">
              <a:spcBef>
                <a:spcPts val="0"/>
              </a:spcBef>
              <a:spcAft>
                <a:spcPts val="0"/>
              </a:spcAft>
              <a:buSzPts val="1400"/>
              <a:buAutoNum type="alphaLcParenR"/>
            </a:pPr>
            <a:r>
              <a:rPr lang="en" dirty="0"/>
              <a:t>CNS </a:t>
            </a:r>
            <a:r>
              <a:rPr lang="en" dirty="0" err="1"/>
              <a:t>tumour</a:t>
            </a:r>
            <a:endParaRPr lang="en" dirty="0"/>
          </a:p>
          <a:p>
            <a:pPr marL="914400" lvl="1" indent="-317500" algn="l" rtl="0">
              <a:spcBef>
                <a:spcPts val="0"/>
              </a:spcBef>
              <a:spcAft>
                <a:spcPts val="0"/>
              </a:spcAft>
              <a:buSzPts val="1400"/>
              <a:buAutoNum type="alphaLcParenR"/>
            </a:pPr>
            <a:r>
              <a:rPr lang="en" dirty="0"/>
              <a:t>Drug intoxication or side effect</a:t>
            </a:r>
            <a:endParaRPr dirty="0"/>
          </a:p>
          <a:p>
            <a:pPr marL="914400" lvl="1" indent="-317500" algn="l" rtl="0">
              <a:spcBef>
                <a:spcPts val="0"/>
              </a:spcBef>
              <a:spcAft>
                <a:spcPts val="0"/>
              </a:spcAft>
              <a:buSzPts val="1400"/>
              <a:buAutoNum type="alphaLcParenR"/>
            </a:pPr>
            <a:r>
              <a:rPr lang="en" dirty="0"/>
              <a:t>Post Concussion Syndrome</a:t>
            </a:r>
          </a:p>
          <a:p>
            <a:pPr lvl="1">
              <a:buFont typeface="Arial" panose="020B0604020202020204" pitchFamily="34" charset="0"/>
              <a:buAutoNum type="alphaLcParenR"/>
            </a:pPr>
            <a:r>
              <a:rPr lang="en-CA" dirty="0"/>
              <a:t>Vestibular migraine</a:t>
            </a:r>
            <a:endParaRPr dirty="0"/>
          </a:p>
          <a:p>
            <a:pPr marL="457200" lvl="0" indent="-342900" algn="l" rtl="0">
              <a:spcBef>
                <a:spcPts val="0"/>
              </a:spcBef>
              <a:spcAft>
                <a:spcPts val="0"/>
              </a:spcAft>
              <a:buSzPts val="1800"/>
              <a:buAutoNum type="arabicParenR"/>
            </a:pPr>
            <a:r>
              <a:rPr lang="en" b="1" dirty="0"/>
              <a:t>Peripheral Causes of Dizziness</a:t>
            </a:r>
            <a:endParaRPr b="1" dirty="0"/>
          </a:p>
          <a:p>
            <a:pPr marL="914400" lvl="1" indent="-317500" algn="l" rtl="0">
              <a:spcBef>
                <a:spcPts val="0"/>
              </a:spcBef>
              <a:spcAft>
                <a:spcPts val="0"/>
              </a:spcAft>
              <a:buSzPts val="1400"/>
              <a:buAutoNum type="alphaLcParenR"/>
            </a:pPr>
            <a:r>
              <a:rPr lang="en" dirty="0"/>
              <a:t>BPPV</a:t>
            </a:r>
            <a:endParaRPr dirty="0"/>
          </a:p>
          <a:p>
            <a:pPr marL="914400" lvl="1" indent="-317500" algn="l" rtl="0">
              <a:spcBef>
                <a:spcPts val="0"/>
              </a:spcBef>
              <a:spcAft>
                <a:spcPts val="0"/>
              </a:spcAft>
              <a:buSzPts val="1400"/>
              <a:buAutoNum type="alphaLcParenR"/>
            </a:pPr>
            <a:r>
              <a:rPr lang="en" dirty="0"/>
              <a:t>Vestibular neuritis</a:t>
            </a:r>
            <a:endParaRPr dirty="0"/>
          </a:p>
          <a:p>
            <a:pPr marL="914400" lvl="1" indent="-317500" algn="l" rtl="0">
              <a:spcBef>
                <a:spcPts val="0"/>
              </a:spcBef>
              <a:spcAft>
                <a:spcPts val="0"/>
              </a:spcAft>
              <a:buSzPts val="1400"/>
              <a:buAutoNum type="alphaLcParenR"/>
            </a:pPr>
            <a:r>
              <a:rPr lang="en" dirty="0"/>
              <a:t>Meniere’s Disease</a:t>
            </a:r>
          </a:p>
          <a:p>
            <a:pPr marL="914400" lvl="1" indent="-317500" algn="l" rtl="0">
              <a:spcBef>
                <a:spcPts val="0"/>
              </a:spcBef>
              <a:spcAft>
                <a:spcPts val="0"/>
              </a:spcAft>
              <a:buSzPts val="1400"/>
              <a:buAutoNum type="alphaLcParenR"/>
            </a:pPr>
            <a:r>
              <a:rPr lang="en" dirty="0"/>
              <a:t>Superior Canal Dehiscence Syndrome</a:t>
            </a:r>
          </a:p>
          <a:p>
            <a:pPr marL="914400" lvl="1" indent="-317500" algn="l" rtl="0">
              <a:spcBef>
                <a:spcPts val="0"/>
              </a:spcBef>
              <a:spcAft>
                <a:spcPts val="0"/>
              </a:spcAft>
              <a:buSzPts val="1400"/>
              <a:buAutoNum type="alphaLcParenR"/>
            </a:pPr>
            <a:r>
              <a:rPr lang="en" dirty="0"/>
              <a:t>Acoustic </a:t>
            </a:r>
            <a:r>
              <a:rPr lang="en" dirty="0" err="1"/>
              <a:t>Shwannoma</a:t>
            </a:r>
            <a:endParaRPr lang="en" dirty="0"/>
          </a:p>
          <a:p>
            <a:pPr indent="-317500">
              <a:buSzPts val="1400"/>
              <a:buAutoNum type="arabicParenR"/>
            </a:pPr>
            <a:r>
              <a:rPr lang="en" b="1" dirty="0"/>
              <a:t>“Weak and Dizzy” aka general medical cause</a:t>
            </a:r>
          </a:p>
          <a:p>
            <a:pPr lvl="1">
              <a:buAutoNum type="alphaLcParenR"/>
            </a:pPr>
            <a:r>
              <a:rPr lang="en" dirty="0"/>
              <a:t>DDx = literally anything</a:t>
            </a:r>
          </a:p>
          <a:p>
            <a:pPr marL="914400" lvl="1" indent="-317500" algn="l" rtl="0">
              <a:spcBef>
                <a:spcPts val="0"/>
              </a:spcBef>
              <a:spcAft>
                <a:spcPts val="0"/>
              </a:spcAft>
              <a:buSzPts val="1400"/>
              <a:buAutoNum type="alphaLcParenR"/>
            </a:pPr>
            <a:endParaRPr lang="en" dirty="0"/>
          </a:p>
        </p:txBody>
      </p:sp>
      <p:sp>
        <p:nvSpPr>
          <p:cNvPr id="4" name="Rectangle 3">
            <a:extLst>
              <a:ext uri="{FF2B5EF4-FFF2-40B4-BE49-F238E27FC236}">
                <a16:creationId xmlns:a16="http://schemas.microsoft.com/office/drawing/2014/main" id="{C523D6D9-AD7E-0BEC-7EE9-3CE997F4C407}"/>
              </a:ext>
            </a:extLst>
          </p:cNvPr>
          <p:cNvSpPr/>
          <p:nvPr/>
        </p:nvSpPr>
        <p:spPr>
          <a:xfrm>
            <a:off x="969891" y="1785537"/>
            <a:ext cx="4329872" cy="11220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5" name="Rectangle 4">
            <a:extLst>
              <a:ext uri="{FF2B5EF4-FFF2-40B4-BE49-F238E27FC236}">
                <a16:creationId xmlns:a16="http://schemas.microsoft.com/office/drawing/2014/main" id="{904171B3-8AEA-CBEF-015E-00490EA21CBA}"/>
              </a:ext>
            </a:extLst>
          </p:cNvPr>
          <p:cNvSpPr/>
          <p:nvPr/>
        </p:nvSpPr>
        <p:spPr>
          <a:xfrm>
            <a:off x="815367" y="3112567"/>
            <a:ext cx="4023761" cy="8784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6" name="Rectangle 5">
            <a:extLst>
              <a:ext uri="{FF2B5EF4-FFF2-40B4-BE49-F238E27FC236}">
                <a16:creationId xmlns:a16="http://schemas.microsoft.com/office/drawing/2014/main" id="{DFE2CC90-1E21-45CF-DE02-9F02217DE78B}"/>
              </a:ext>
            </a:extLst>
          </p:cNvPr>
          <p:cNvSpPr/>
          <p:nvPr/>
        </p:nvSpPr>
        <p:spPr>
          <a:xfrm>
            <a:off x="815367" y="4203688"/>
            <a:ext cx="3242925" cy="31178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7" name="Rectangle 6">
            <a:extLst>
              <a:ext uri="{FF2B5EF4-FFF2-40B4-BE49-F238E27FC236}">
                <a16:creationId xmlns:a16="http://schemas.microsoft.com/office/drawing/2014/main" id="{BC8F2D9B-96A2-FF28-D2C1-26473ABEBACC}"/>
              </a:ext>
            </a:extLst>
          </p:cNvPr>
          <p:cNvSpPr/>
          <p:nvPr/>
        </p:nvSpPr>
        <p:spPr>
          <a:xfrm>
            <a:off x="928588" y="1417937"/>
            <a:ext cx="3797318" cy="17417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Tree>
    <p:extLst>
      <p:ext uri="{BB962C8B-B14F-4D97-AF65-F5344CB8AC3E}">
        <p14:creationId xmlns:p14="http://schemas.microsoft.com/office/powerpoint/2010/main" val="17678866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18132</TotalTime>
  <Words>4675</Words>
  <Application>Microsoft Macintosh PowerPoint</Application>
  <PresentationFormat>On-screen Show (16:9)</PresentationFormat>
  <Paragraphs>582</Paragraphs>
  <Slides>80</Slides>
  <Notes>34</Notes>
  <HiddenSlides>0</HiddenSlides>
  <MMClips>8</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80</vt:i4>
      </vt:variant>
    </vt:vector>
  </HeadingPairs>
  <TitlesOfParts>
    <vt:vector size="87" baseType="lpstr">
      <vt:lpstr>Aptos</vt:lpstr>
      <vt:lpstr>Aptos Display</vt:lpstr>
      <vt:lpstr>Arial</vt:lpstr>
      <vt:lpstr>Calibri</vt:lpstr>
      <vt:lpstr>system-ui</vt:lpstr>
      <vt:lpstr>Wingdings</vt:lpstr>
      <vt:lpstr>Office Theme</vt:lpstr>
      <vt:lpstr>Vertigo Mythbusters A Straightforward Approach To Vertigo</vt:lpstr>
      <vt:lpstr>Learning Objectives</vt:lpstr>
      <vt:lpstr>Learning Objectives</vt:lpstr>
      <vt:lpstr>Shout Out to Dr Johns</vt:lpstr>
      <vt:lpstr>Why Is Vertigo So Tricky</vt:lpstr>
      <vt:lpstr>ED Docs Struggle With Vertigo</vt:lpstr>
      <vt:lpstr>PowerPoint Presentation</vt:lpstr>
      <vt:lpstr>Definitions</vt:lpstr>
      <vt:lpstr>Differential for Acute Dizziness</vt:lpstr>
      <vt:lpstr>Differential for Acute Dizziness</vt:lpstr>
      <vt:lpstr>Differential for Acute Dizziness</vt:lpstr>
      <vt:lpstr>Differential for Acute Dizziness</vt:lpstr>
      <vt:lpstr>Differential for Acute Dizziness</vt:lpstr>
      <vt:lpstr>Differential for Acute Dizziness</vt:lpstr>
      <vt:lpstr>Differential for Acute Dizziness</vt:lpstr>
      <vt:lpstr>Simplified “Big 3” Approach for Acute Dizziness</vt:lpstr>
      <vt:lpstr>Key Anatomy/Physiology Concepts</vt:lpstr>
      <vt:lpstr>1. BPPV</vt:lpstr>
      <vt:lpstr>Key Word: Paroxysmal</vt:lpstr>
      <vt:lpstr>PowerPoint Presentation</vt:lpstr>
      <vt:lpstr>2. Vestibular Neuritis</vt:lpstr>
      <vt:lpstr>3. Dizzy Stroke</vt:lpstr>
      <vt:lpstr>Approach to Evaluating Acute Dizziness</vt:lpstr>
      <vt:lpstr>Step 1 - Screen For Central Features!!</vt:lpstr>
      <vt:lpstr>PowerPoint Presentation</vt:lpstr>
      <vt:lpstr>Myth: Asking A Patient “What Do You Mean By Dizzy” is a Reliable Way to Determine Cause</vt:lpstr>
      <vt:lpstr>Patients suck at describing dizziness</vt:lpstr>
      <vt:lpstr>PowerPoint Presentation</vt:lpstr>
      <vt:lpstr>Myth Busted:</vt:lpstr>
      <vt:lpstr>MOST IMPORTANT QUESTION FOR DIZZINESS</vt:lpstr>
      <vt:lpstr>History Pearl</vt:lpstr>
      <vt:lpstr>Let’s Talk About Clinical Vertigo Maneuvers</vt:lpstr>
      <vt:lpstr>Dix Hallpike Knowledge Question</vt:lpstr>
      <vt:lpstr>BPPV, not a single diagnosis</vt:lpstr>
      <vt:lpstr>Posterior Canal BPPV</vt:lpstr>
      <vt:lpstr>Dix Hallpike</vt:lpstr>
      <vt:lpstr>PowerPoint Presentation</vt:lpstr>
      <vt:lpstr>Epley Manuever to Cure Posterior Canal BPPV</vt:lpstr>
      <vt:lpstr>PowerPoint Presentation</vt:lpstr>
      <vt:lpstr>Horizontal Canal BPPV</vt:lpstr>
      <vt:lpstr>PowerPoint Presentation</vt:lpstr>
      <vt:lpstr>Dix Hallpike Knowledge Question</vt:lpstr>
      <vt:lpstr>HINTS Exam Knowledge Question</vt:lpstr>
      <vt:lpstr>Intro to HINTS+</vt:lpstr>
      <vt:lpstr>Simplified Analogy</vt:lpstr>
      <vt:lpstr>HINTS+ exam</vt:lpstr>
      <vt:lpstr>N-&gt;TS-&gt;HI</vt:lpstr>
      <vt:lpstr>N = Typical Nystagmus in Vestibular Neuritis (VN)</vt:lpstr>
      <vt:lpstr>Nystagmus of VN -unidirectional, increases w gaze in direction of nystagmus </vt:lpstr>
      <vt:lpstr>DIRECTION CHANGING NYSTAGMUS – Cannot be VN</vt:lpstr>
      <vt:lpstr>T = Test of Skew</vt:lpstr>
      <vt:lpstr>Vertical/Diagonal Skew Deviation – NEVER VN</vt:lpstr>
      <vt:lpstr>HI = Head Impulse Test for Vestibulo-Ocular Reflex</vt:lpstr>
      <vt:lpstr>PowerPoint Presentation</vt:lpstr>
      <vt:lpstr>How to Perform a Head Impulse Test</vt:lpstr>
      <vt:lpstr>Counterintuitive</vt:lpstr>
      <vt:lpstr>PowerPoint Presentation</vt:lpstr>
      <vt:lpstr>PowerPoint Presentation</vt:lpstr>
      <vt:lpstr>HINTS Exam Knowledge Question</vt:lpstr>
      <vt:lpstr>What if my dizzy patient has no nystagmus?</vt:lpstr>
      <vt:lpstr>PowerPoint Presentation</vt:lpstr>
      <vt:lpstr>Diagnosis and Management of VN</vt:lpstr>
      <vt:lpstr>Can Non-Specialists Use the HINTS Exam?</vt:lpstr>
      <vt:lpstr>Myth - Normal CT Means My Dizzy Patient Is Not Having A Stroke</vt:lpstr>
      <vt:lpstr>Putting it all together</vt:lpstr>
      <vt:lpstr>PowerPoint Presentation</vt:lpstr>
      <vt:lpstr>Big 3 + 1 = Vestibular Migraine</vt:lpstr>
      <vt:lpstr>Helpful Educational Resources</vt:lpstr>
      <vt:lpstr>References</vt:lpstr>
      <vt:lpstr>A few other considerations</vt:lpstr>
      <vt:lpstr>BPPV on History but Positional Testing Negative?</vt:lpstr>
      <vt:lpstr>What About Transient Dizziness? Could it be TIA?</vt:lpstr>
      <vt:lpstr>What about Labyrinthitis?</vt:lpstr>
      <vt:lpstr>Sudbury Vertigo Score</vt:lpstr>
      <vt:lpstr>Appendix/Extras</vt:lpstr>
      <vt:lpstr>Dix Hallpike video</vt:lpstr>
      <vt:lpstr>Epley Maneuver Video</vt:lpstr>
      <vt:lpstr>Supine Roll Video</vt:lpstr>
      <vt:lpstr>HINTS exam video</vt:lpstr>
      <vt:lpstr>End Gaze Nystagmus (normal variant)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Matthew McArthur</cp:lastModifiedBy>
  <cp:revision>150</cp:revision>
  <dcterms:modified xsi:type="dcterms:W3CDTF">2026-07-17T19:50:55Z</dcterms:modified>
</cp:coreProperties>
</file>